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p:nvPr>
            <p:ph type="sldImg"/>
          </p:nvPr>
        </p:nvSpPr>
        <p:spPr>
          <a:xfrm>
            <a:off x="1143000" y="685800"/>
            <a:ext cx="4572000" cy="3429000"/>
          </a:xfrm>
          <a:prstGeom prst="rect">
            <a:avLst/>
          </a:prstGeom>
        </p:spPr>
        <p:txBody>
          <a:bodyPr/>
          <a:lstStyle/>
          <a:p>
            <a:pPr/>
          </a:p>
        </p:txBody>
      </p:sp>
      <p:sp>
        <p:nvSpPr>
          <p:cNvPr id="101" name="Shape 10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 Id="rId3" Type="http://schemas.openxmlformats.org/officeDocument/2006/relationships/hyperlink" Target="https://github.com/kubernetes/kubernetes/blob/master/docs/devel/scheduler.md" TargetMode="Externa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7" name="Shape 467"/>
          <p:cNvSpPr/>
          <p:nvPr>
            <p:ph type="sldImg"/>
          </p:nvPr>
        </p:nvSpPr>
        <p:spPr>
          <a:prstGeom prst="rect">
            <a:avLst/>
          </a:prstGeom>
        </p:spPr>
        <p:txBody>
          <a:bodyPr/>
          <a:lstStyle/>
          <a:p>
            <a:pPr/>
          </a:p>
        </p:txBody>
      </p:sp>
      <p:sp>
        <p:nvSpPr>
          <p:cNvPr id="468" name="Shape 468"/>
          <p:cNvSpPr/>
          <p:nvPr>
            <p:ph type="body" sz="quarter" idx="1"/>
          </p:nvPr>
        </p:nvSpPr>
        <p:spPr>
          <a:prstGeom prst="rect">
            <a:avLst/>
          </a:prstGeom>
        </p:spPr>
        <p:txBody>
          <a:bodyPr/>
          <a:lstStyle/>
          <a:p>
            <a:pPr/>
            <a:r>
              <a:t>The scheduler tries to find a node for each Pod, one at a time, as it notices these Pods via watch. There are three steps. First it applies a set of "predicates" that filter out inappropriate nodes. For example, if the PodSpec specifies resource requests, then the scheduler will filter out nodes that don't have at least that much resources available (computed as the capacity of the node minus the sum of the resource requests of the containers that are already running on the node). Second, it applies a set of "priority functions" that rank the nodes that weren't filtered out by the predicate check. For example, it tries to spread Pods across nodes and zones while at the same time favoring the least-loaded nodes (where "load" here is sum of the resource requests of the containers running on the node, divided by the node's capacity). Finally, the node with the highest priority is chosen (or, if there are multiple such nodes, then one of them is chosen at random).</a:t>
            </a:r>
          </a:p>
          <a:p>
            <a:pPr/>
          </a:p>
          <a:p>
            <a:pPr/>
            <a:r>
              <a:rPr u="sng">
                <a:hlinkClick r:id="rId3" invalidUrl="" action="" tgtFrame="" tooltip="" history="1" highlightClick="0" endSnd="0"/>
              </a:rPr>
              <a:t>https://github.com/kubernetes/kubernetes/blob/master/docs/devel/scheduler.md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8" name="Shape 748"/>
          <p:cNvSpPr/>
          <p:nvPr>
            <p:ph type="sldImg"/>
          </p:nvPr>
        </p:nvSpPr>
        <p:spPr>
          <a:prstGeom prst="rect">
            <a:avLst/>
          </a:prstGeom>
        </p:spPr>
        <p:txBody>
          <a:bodyPr/>
          <a:lstStyle/>
          <a:p>
            <a:pPr/>
          </a:p>
        </p:txBody>
      </p:sp>
      <p:sp>
        <p:nvSpPr>
          <p:cNvPr id="749" name="Shape 749"/>
          <p:cNvSpPr/>
          <p:nvPr>
            <p:ph type="body" sz="quarter" idx="1"/>
          </p:nvPr>
        </p:nvSpPr>
        <p:spPr>
          <a:prstGeom prst="rect">
            <a:avLst/>
          </a:prstGeom>
        </p:spPr>
        <p:txBody>
          <a:bodyPr/>
          <a:lstStyle/>
          <a:p>
            <a:pPr/>
            <a:r>
              <a:t>A Kubernetes Volume outlives any containers that run within the pod, and data is preserved across container restarts. However the volume will cease to exist when a pod ceases to exist.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6" name="Shape 836"/>
          <p:cNvSpPr/>
          <p:nvPr>
            <p:ph type="sldImg"/>
          </p:nvPr>
        </p:nvSpPr>
        <p:spPr>
          <a:prstGeom prst="rect">
            <a:avLst/>
          </a:prstGeom>
        </p:spPr>
        <p:txBody>
          <a:bodyPr/>
          <a:lstStyle/>
          <a:p>
            <a:pPr/>
          </a:p>
        </p:txBody>
      </p:sp>
      <p:sp>
        <p:nvSpPr>
          <p:cNvPr id="837" name="Shape 837"/>
          <p:cNvSpPr/>
          <p:nvPr>
            <p:ph type="body" sz="quarter" idx="1"/>
          </p:nvPr>
        </p:nvSpPr>
        <p:spPr>
          <a:prstGeom prst="rect">
            <a:avLst/>
          </a:prstGeom>
        </p:spPr>
        <p:txBody>
          <a:bodyPr/>
          <a:lstStyle/>
          <a:p>
            <a:pPr/>
            <a:r>
              <a:t>Provision: Administrator provision a networked storage in the cluster, such as AWS ElasticBlockStore volumes. This is called as PersistentVolume.</a:t>
            </a:r>
          </a:p>
          <a:p>
            <a:pPr/>
          </a:p>
          <a:p>
            <a:pPr/>
            <a:r>
              <a:t>Request storage: User requests storage for pods by using claims. Claims can specify levels of resources (CPU and memory), specific sizes and access modes (e.g. can be mounted once read/write or many times write only). This is called as PersistentVolumeClaim.</a:t>
            </a:r>
          </a:p>
          <a:p>
            <a:pPr/>
          </a:p>
          <a:p>
            <a:pPr/>
            <a:r>
              <a:t>Use claim: Claims are mounted as volumes and used in pods for storage.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4" name="Shape 884"/>
          <p:cNvSpPr/>
          <p:nvPr>
            <p:ph type="sldImg"/>
          </p:nvPr>
        </p:nvSpPr>
        <p:spPr>
          <a:prstGeom prst="rect">
            <a:avLst/>
          </a:prstGeom>
        </p:spPr>
        <p:txBody>
          <a:bodyPr/>
          <a:lstStyle/>
          <a:p>
            <a:pPr/>
          </a:p>
        </p:txBody>
      </p:sp>
      <p:sp>
        <p:nvSpPr>
          <p:cNvPr id="885" name="Shape 885"/>
          <p:cNvSpPr/>
          <p:nvPr>
            <p:ph type="body" sz="quarter" idx="1"/>
          </p:nvPr>
        </p:nvSpPr>
        <p:spPr>
          <a:prstGeom prst="rect">
            <a:avLst/>
          </a:prstGeom>
        </p:spPr>
        <p:txBody>
          <a:bodyPr/>
          <a:lstStyle/>
          <a:p>
            <a:pPr/>
            <a:r>
              <a:t>A PetSet, in contrast, is a group of stateful pods that require a stronger notion of identity.</a:t>
            </a:r>
          </a:p>
          <a:p>
            <a:pPr/>
          </a:p>
          <a:p>
            <a:pPr/>
            <a:r>
              <a:t>elationship between Pets and Pods: PetSet requires there be {0..N-1} Pets. Each Pet has a deterministic name - PetSetName-Ordinal, and a unique identity. Each Pet has at most one pod, and each PetSet has at most one Pet with a given identity.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9" name="Shape 929"/>
          <p:cNvSpPr/>
          <p:nvPr>
            <p:ph type="sldImg"/>
          </p:nvPr>
        </p:nvSpPr>
        <p:spPr>
          <a:prstGeom prst="rect">
            <a:avLst/>
          </a:prstGeom>
        </p:spPr>
        <p:txBody>
          <a:bodyPr/>
          <a:lstStyle/>
          <a:p>
            <a:pPr/>
          </a:p>
        </p:txBody>
      </p:sp>
      <p:sp>
        <p:nvSpPr>
          <p:cNvPr id="930" name="Shape 930"/>
          <p:cNvSpPr/>
          <p:nvPr>
            <p:ph type="body" sz="quarter" idx="1"/>
          </p:nvPr>
        </p:nvSpPr>
        <p:spPr>
          <a:prstGeom prst="rect">
            <a:avLst/>
          </a:prstGeom>
        </p:spPr>
        <p:txBody>
          <a:bodyPr/>
          <a:lstStyle/>
          <a:p>
            <a:pPr/>
            <a:r>
              <a:t>By default, all resources in Kubernetes cluster are created in a default namespace. A pod will run with unbounded CPU and memory requests/limits. A Kubernetes namespace allows to partition created resources into a logically named group.</a:t>
            </a:r>
          </a:p>
          <a:p>
            <a:pPr/>
          </a:p>
          <a:p>
            <a:pPr/>
            <a:r>
              <a:t>This allows a Kubernetes cluster to share resources by multiple groups and provide different levels of QoS each group. Resources created in one namespace are hidden from other namespaces. Multiple namespaces can be created, each potentially with different constraints.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5" name="Shape 935"/>
          <p:cNvSpPr/>
          <p:nvPr>
            <p:ph type="sldImg"/>
          </p:nvPr>
        </p:nvSpPr>
        <p:spPr>
          <a:prstGeom prst="rect">
            <a:avLst/>
          </a:prstGeom>
        </p:spPr>
        <p:txBody>
          <a:bodyPr/>
          <a:lstStyle/>
          <a:p>
            <a:pPr/>
          </a:p>
        </p:txBody>
      </p:sp>
      <p:sp>
        <p:nvSpPr>
          <p:cNvPr id="936" name="Shape 936"/>
          <p:cNvSpPr/>
          <p:nvPr>
            <p:ph type="body" sz="quarter" idx="1"/>
          </p:nvPr>
        </p:nvSpPr>
        <p:spPr>
          <a:prstGeom prst="rect">
            <a:avLst/>
          </a:prstGeom>
        </p:spPr>
        <p:txBody>
          <a:bodyPr/>
          <a:lstStyle/>
          <a:p>
            <a:pPr/>
            <a:r>
              <a:t>For each resource, containers specify a request, which is the amount of that resource that the system will guarantee to the container, and a limit which is the maximum amount that the system will allow the container to use. </a:t>
            </a:r>
          </a:p>
          <a:p>
            <a:pPr/>
          </a:p>
          <a:p>
            <a:pPr/>
            <a:r>
              <a:t>The system computes pod level requests and limits by summing up per-resource requests and limits across all containers. When request == limit, the resources are guaranteed, and when request &lt; limit, the pod is guaranteed the request but can opportunistically scavenge the difference between request and limit if they are not being used by other containers. This allows Kubernetes to oversubscribe nodes, which increases utilization, while at the same time maintaining resource guarantees for the containers that need guarantees.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ClrTx/>
              <a:buSzTx/>
              <a:buNone/>
              <a:defRPr sz="4400"/>
            </a:lvl1pPr>
            <a:lvl2pPr marL="0" indent="228600" algn="ctr">
              <a:spcBef>
                <a:spcPts val="0"/>
              </a:spcBef>
              <a:buClrTx/>
              <a:buSzTx/>
              <a:buNone/>
              <a:defRPr sz="4400"/>
            </a:lvl2pPr>
            <a:lvl3pPr marL="0" indent="457200" algn="ctr">
              <a:spcBef>
                <a:spcPts val="0"/>
              </a:spcBef>
              <a:buClrTx/>
              <a:buSzTx/>
              <a:buNone/>
              <a:defRPr sz="4400"/>
            </a:lvl3pPr>
            <a:lvl4pPr marL="0" indent="685800" algn="ctr">
              <a:spcBef>
                <a:spcPts val="0"/>
              </a:spcBef>
              <a:buClrTx/>
              <a:buSzTx/>
              <a:buNone/>
              <a:defRPr sz="4400"/>
            </a:lvl4pPr>
            <a:lvl5pPr marL="0" indent="914400" algn="ctr">
              <a:spcBef>
                <a:spcPts val="0"/>
              </a:spcBef>
              <a:buClrTx/>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11959031" y="13081000"/>
            <a:ext cx="453238" cy="469900"/>
          </a:xfrm>
          <a:prstGeom prst="rect">
            <a:avLst/>
          </a:prstGeom>
        </p:spPr>
        <p:txBody>
          <a:bodyPr/>
          <a:lstStyle>
            <a:lvl1pPr>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92" name="Title Text"/>
          <p:cNvSpPr txBox="1"/>
          <p:nvPr>
            <p:ph type="title"/>
          </p:nvPr>
        </p:nvSpPr>
        <p:spPr>
          <a:prstGeom prst="rect">
            <a:avLst/>
          </a:prstGeom>
        </p:spPr>
        <p:txBody>
          <a:bodyPr/>
          <a:lstStyle/>
          <a:p>
            <a:pPr/>
            <a:r>
              <a:t>Title Text</a:t>
            </a:r>
          </a:p>
        </p:txBody>
      </p:sp>
      <p:sp>
        <p:nvSpPr>
          <p:cNvPr id="9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xfrm>
            <a:off x="23903573" y="12738258"/>
            <a:ext cx="340259"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3125968" y="673100"/>
            <a:ext cx="18135601" cy="87376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4488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518900"/>
            <a:ext cx="23114000" cy="1587500"/>
          </a:xfrm>
          <a:prstGeom prst="rect">
            <a:avLst/>
          </a:prstGeom>
        </p:spPr>
        <p:txBody>
          <a:bodyPr anchor="t"/>
          <a:lstStyle>
            <a:lvl1pPr marL="0" indent="0" algn="ctr">
              <a:spcBef>
                <a:spcPts val="0"/>
              </a:spcBef>
              <a:buClrTx/>
              <a:buSzTx/>
              <a:buNone/>
              <a:defRPr sz="4400"/>
            </a:lvl1pPr>
            <a:lvl2pPr marL="0" indent="228600" algn="ctr">
              <a:spcBef>
                <a:spcPts val="0"/>
              </a:spcBef>
              <a:buClrTx/>
              <a:buSzTx/>
              <a:buNone/>
              <a:defRPr sz="4400"/>
            </a:lvl2pPr>
            <a:lvl3pPr marL="0" indent="457200" algn="ctr">
              <a:spcBef>
                <a:spcPts val="0"/>
              </a:spcBef>
              <a:buClrTx/>
              <a:buSzTx/>
              <a:buNone/>
              <a:defRPr sz="4400"/>
            </a:lvl3pPr>
            <a:lvl4pPr marL="0" indent="685800" algn="ctr">
              <a:spcBef>
                <a:spcPts val="0"/>
              </a:spcBef>
              <a:buClrTx/>
              <a:buSzTx/>
              <a:buNone/>
              <a:defRPr sz="4400"/>
            </a:lvl4pPr>
            <a:lvl5pPr marL="0" indent="914400" algn="ctr">
              <a:spcBef>
                <a:spcPts val="0"/>
              </a:spcBef>
              <a:buClrTx/>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23742910" y="12738259"/>
            <a:ext cx="340259"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xfrm>
            <a:off x="23747800" y="12742069"/>
            <a:ext cx="340259"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13165980" y="1104900"/>
            <a:ext cx="9525001" cy="115062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1104900"/>
            <a:ext cx="10223500" cy="56134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845300"/>
            <a:ext cx="10223500" cy="5765800"/>
          </a:xfrm>
          <a:prstGeom prst="rect">
            <a:avLst/>
          </a:prstGeom>
        </p:spPr>
        <p:txBody>
          <a:bodyPr anchor="t"/>
          <a:lstStyle>
            <a:lvl1pPr marL="0" indent="0" algn="ctr">
              <a:spcBef>
                <a:spcPts val="0"/>
              </a:spcBef>
              <a:buClrTx/>
              <a:buSzTx/>
              <a:buNone/>
              <a:defRPr sz="4400"/>
            </a:lvl1pPr>
            <a:lvl2pPr marL="0" indent="228600" algn="ctr">
              <a:spcBef>
                <a:spcPts val="0"/>
              </a:spcBef>
              <a:buClrTx/>
              <a:buSzTx/>
              <a:buNone/>
              <a:defRPr sz="4400"/>
            </a:lvl2pPr>
            <a:lvl3pPr marL="0" indent="457200" algn="ctr">
              <a:spcBef>
                <a:spcPts val="0"/>
              </a:spcBef>
              <a:buClrTx/>
              <a:buSzTx/>
              <a:buNone/>
              <a:defRPr sz="4400"/>
            </a:lvl3pPr>
            <a:lvl4pPr marL="0" indent="685800" algn="ctr">
              <a:spcBef>
                <a:spcPts val="0"/>
              </a:spcBef>
              <a:buClrTx/>
              <a:buSzTx/>
              <a:buNone/>
              <a:defRPr sz="4400"/>
            </a:lvl4pPr>
            <a:lvl5pPr marL="0" indent="914400" algn="ctr">
              <a:spcBef>
                <a:spcPts val="0"/>
              </a:spcBef>
              <a:buClrTx/>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xfrm>
            <a:off x="23748384" y="12739485"/>
            <a:ext cx="340259"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57" name="Image"/>
          <p:cNvSpPr/>
          <p:nvPr>
            <p:ph type="pic" sz="half" idx="13"/>
          </p:nvPr>
        </p:nvSpPr>
        <p:spPr>
          <a:xfrm>
            <a:off x="13169900" y="3238500"/>
            <a:ext cx="9525000" cy="9207500"/>
          </a:xfrm>
          <a:prstGeom prst="rect">
            <a:avLst/>
          </a:prstGeom>
        </p:spPr>
        <p:txBody>
          <a:bodyPr lIns="91439" tIns="45719" rIns="91439" bIns="45719" anchor="t">
            <a:noAutofit/>
          </a:bodyPr>
          <a:lstStyle/>
          <a:p>
            <a:pPr/>
          </a:p>
        </p:txBody>
      </p:sp>
      <p:sp>
        <p:nvSpPr>
          <p:cNvPr id="58" name="Title Text"/>
          <p:cNvSpPr txBox="1"/>
          <p:nvPr>
            <p:ph type="title"/>
          </p:nvPr>
        </p:nvSpPr>
        <p:spPr>
          <a:prstGeom prst="rect">
            <a:avLst/>
          </a:prstGeom>
        </p:spPr>
        <p:txBody>
          <a:bodyPr/>
          <a:lstStyle/>
          <a:p>
            <a:pPr/>
            <a:r>
              <a:t>Title Text</a:t>
            </a:r>
          </a:p>
        </p:txBody>
      </p:sp>
      <p:sp>
        <p:nvSpPr>
          <p:cNvPr id="59" name="Body Level One…"/>
          <p:cNvSpPr txBox="1"/>
          <p:nvPr/>
        </p:nvSpPr>
        <p:spPr>
          <a:xfrm>
            <a:off x="1689100" y="3238500"/>
            <a:ext cx="8977608"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marL="228600" indent="-228600" algn="l">
              <a:spcBef>
                <a:spcPts val="1600"/>
              </a:spcBef>
              <a:buClr>
                <a:srgbClr val="2874D2"/>
              </a:buClr>
              <a:buSzPct val="100000"/>
              <a:buChar char="▪"/>
              <a:defRPr sz="5200"/>
            </a:lvl1pPr>
            <a:lvl2pPr marL="1270000" indent="-635000" algn="l">
              <a:spcBef>
                <a:spcPts val="1600"/>
              </a:spcBef>
              <a:buClr>
                <a:srgbClr val="2874D2"/>
              </a:buClr>
              <a:buSzPct val="75000"/>
              <a:buChar char="–"/>
              <a:defRPr sz="5200"/>
            </a:lvl2pPr>
            <a:lvl3pPr marL="1905000" indent="-635000" algn="l">
              <a:spcBef>
                <a:spcPts val="1600"/>
              </a:spcBef>
              <a:buClr>
                <a:srgbClr val="2874D2"/>
              </a:buClr>
              <a:buSzPct val="75000"/>
              <a:buChar char="–"/>
              <a:defRPr sz="5200"/>
            </a:lvl3pPr>
            <a:lvl4pPr marL="2540000" indent="-635000" algn="l">
              <a:spcBef>
                <a:spcPts val="1600"/>
              </a:spcBef>
              <a:buClr>
                <a:srgbClr val="2874D2"/>
              </a:buClr>
              <a:buSzPct val="75000"/>
              <a:buChar char="•"/>
              <a:defRPr sz="5200"/>
            </a:lvl4pPr>
            <a:lvl5pPr marL="3175000" indent="-635000" algn="l">
              <a:spcBef>
                <a:spcPts val="1600"/>
              </a:spcBef>
              <a:buClr>
                <a:srgbClr val="2874D2"/>
              </a:buClr>
              <a:buSzPct val="75000"/>
              <a:buChar char="▪"/>
              <a:defRPr sz="5200"/>
            </a:lvl5pPr>
          </a:lstStyle>
          <a:p>
            <a:pPr/>
            <a:r>
              <a:t>Body Level One</a:t>
            </a:r>
          </a:p>
          <a:p>
            <a:pPr lvl="1"/>
            <a:r>
              <a:t>Body Level Two</a:t>
            </a:r>
          </a:p>
          <a:p>
            <a:pPr lvl="2"/>
            <a:r>
              <a:t>Body Level Three</a:t>
            </a:r>
          </a:p>
          <a:p>
            <a:pPr lvl="3"/>
            <a:r>
              <a:t>Body Level Four</a:t>
            </a:r>
          </a:p>
          <a:p>
            <a:pPr lvl="4"/>
            <a:r>
              <a:t>Body Level Five</a:t>
            </a:r>
          </a:p>
        </p:txBody>
      </p:sp>
      <p:sp>
        <p:nvSpPr>
          <p:cNvPr id="60" name="Slide Number"/>
          <p:cNvSpPr txBox="1"/>
          <p:nvPr>
            <p:ph type="sldNum" sz="quarter" idx="2"/>
          </p:nvPr>
        </p:nvSpPr>
        <p:spPr>
          <a:xfrm>
            <a:off x="23748999" y="12738100"/>
            <a:ext cx="340260"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67" name="–Johnny Appleseed"/>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ClrTx/>
              <a:buSzTx/>
              <a:buNone/>
              <a:defRPr sz="3800">
                <a:latin typeface="Helvetica"/>
                <a:ea typeface="Helvetica"/>
                <a:cs typeface="Helvetica"/>
                <a:sym typeface="Helvetica"/>
              </a:defRPr>
            </a:lvl1pPr>
          </a:lstStyle>
          <a:p>
            <a:pPr/>
            <a:r>
              <a:t>–Johnny Appleseed</a:t>
            </a:r>
          </a:p>
        </p:txBody>
      </p:sp>
      <p:sp>
        <p:nvSpPr>
          <p:cNvPr id="68" name="“Type a quote here.”"/>
          <p:cNvSpPr/>
          <p:nvPr>
            <p:ph type="body" sz="quarter" idx="14"/>
          </p:nvPr>
        </p:nvSpPr>
        <p:spPr>
          <a:xfrm>
            <a:off x="2387600" y="6045200"/>
            <a:ext cx="19621500" cy="889000"/>
          </a:xfrm>
          <a:prstGeom prst="rect">
            <a:avLst/>
          </a:prstGeom>
        </p:spPr>
        <p:txBody>
          <a:bodyPr>
            <a:spAutoFit/>
          </a:bodyPr>
          <a:lstStyle>
            <a:lvl1pPr marL="0" indent="0" algn="ctr">
              <a:spcBef>
                <a:spcPts val="0"/>
              </a:spcBef>
              <a:buClrTx/>
              <a:buSzTx/>
              <a:buNone/>
            </a:lvl1pPr>
          </a:lstStyle>
          <a:p>
            <a:pPr/>
            <a:r>
              <a:t>“Type a quote here.” </a:t>
            </a:r>
          </a:p>
        </p:txBody>
      </p:sp>
      <p:sp>
        <p:nvSpPr>
          <p:cNvPr id="69" name="Slide Number"/>
          <p:cNvSpPr txBox="1"/>
          <p:nvPr>
            <p:ph type="sldNum" sz="quarter" idx="2"/>
          </p:nvPr>
        </p:nvSpPr>
        <p:spPr>
          <a:xfrm>
            <a:off x="23748999" y="12738100"/>
            <a:ext cx="340260"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76" name="Slide Number"/>
          <p:cNvSpPr txBox="1"/>
          <p:nvPr>
            <p:ph type="sldNum" sz="quarter" idx="2"/>
          </p:nvPr>
        </p:nvSpPr>
        <p:spPr>
          <a:xfrm>
            <a:off x="23752198" y="12738258"/>
            <a:ext cx="340259"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83" name="Title Text"/>
          <p:cNvSpPr txBox="1"/>
          <p:nvPr>
            <p:ph type="title"/>
          </p:nvPr>
        </p:nvSpPr>
        <p:spPr>
          <a:xfrm>
            <a:off x="4387453" y="625078"/>
            <a:ext cx="15609094" cy="3036094"/>
          </a:xfrm>
          <a:prstGeom prst="rect">
            <a:avLst/>
          </a:prstGeom>
        </p:spPr>
        <p:txBody>
          <a:bodyPr lIns="71437" tIns="71437" rIns="71437" bIns="71437"/>
          <a:lstStyle>
            <a:lvl1pPr defTabSz="584200">
              <a:defRPr>
                <a:solidFill>
                  <a:srgbClr val="000000"/>
                </a:solidFill>
                <a:latin typeface="+mn-lt"/>
                <a:ea typeface="+mn-ea"/>
                <a:cs typeface="+mn-cs"/>
                <a:sym typeface="Helvetica Light"/>
              </a:defRPr>
            </a:lvl1pPr>
          </a:lstStyle>
          <a:p>
            <a:pPr/>
            <a:r>
              <a:t>Title Text</a:t>
            </a:r>
          </a:p>
        </p:txBody>
      </p:sp>
      <p:sp>
        <p:nvSpPr>
          <p:cNvPr id="84" name="Body Level One…"/>
          <p:cNvSpPr txBox="1"/>
          <p:nvPr>
            <p:ph type="body" idx="1"/>
          </p:nvPr>
        </p:nvSpPr>
        <p:spPr>
          <a:xfrm>
            <a:off x="4387453" y="3661171"/>
            <a:ext cx="15609094" cy="8840392"/>
          </a:xfrm>
          <a:prstGeom prst="rect">
            <a:avLst/>
          </a:prstGeom>
        </p:spPr>
        <p:txBody>
          <a:bodyPr lIns="71437" tIns="71437" rIns="71437" bIns="71437"/>
          <a:lstStyle>
            <a:lvl1pPr marL="617361" indent="-617361" defTabSz="584200">
              <a:spcBef>
                <a:spcPts val="4200"/>
              </a:spcBef>
              <a:buClrTx/>
              <a:buSzPct val="75000"/>
              <a:buChar char="•"/>
              <a:defRPr sz="5000"/>
            </a:lvl1pPr>
            <a:lvl2pPr marL="1061861" indent="-617361" defTabSz="584200">
              <a:spcBef>
                <a:spcPts val="4200"/>
              </a:spcBef>
              <a:buClrTx/>
              <a:buChar char="•"/>
              <a:defRPr sz="5000"/>
            </a:lvl2pPr>
            <a:lvl3pPr marL="1506361" indent="-617361" defTabSz="584200">
              <a:spcBef>
                <a:spcPts val="4200"/>
              </a:spcBef>
              <a:buClrTx/>
              <a:buChar char="•"/>
              <a:defRPr sz="5000"/>
            </a:lvl3pPr>
            <a:lvl4pPr marL="1950861" indent="-617361" defTabSz="584200">
              <a:spcBef>
                <a:spcPts val="4200"/>
              </a:spcBef>
              <a:buClrTx/>
              <a:defRPr sz="5000"/>
            </a:lvl4pPr>
            <a:lvl5pPr marL="2395361" indent="-617361" defTabSz="584200">
              <a:spcBef>
                <a:spcPts val="4200"/>
              </a:spcBef>
              <a:buClrTx/>
              <a:buChar char="•"/>
              <a:defRPr sz="50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xfrm>
            <a:off x="11935814" y="13010554"/>
            <a:ext cx="494513" cy="511176"/>
          </a:xfrm>
          <a:prstGeom prst="rect">
            <a:avLst/>
          </a:prstGeom>
        </p:spPr>
        <p:txBody>
          <a:bodyPr lIns="71437" tIns="71437" rIns="71437" bIns="71437"/>
          <a:lstStyle>
            <a:lvl1pPr defTabSz="584200">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2pPr>
              <a:buSzPct val="75000"/>
              <a:buChar char="–"/>
            </a:lvl2pPr>
            <a:lvl3pPr>
              <a:buSzPct val="75000"/>
              <a:buChar char="–"/>
            </a:lvl3pPr>
            <a:lvl4pPr>
              <a:buSzPct val="75000"/>
              <a:buChar char="•"/>
            </a:lvl4pPr>
            <a:lvl5pPr>
              <a:buSzPct val="75000"/>
              <a:buChar char="▪"/>
            </a:lvl5p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23754689" y="12738100"/>
            <a:ext cx="340259" cy="342900"/>
          </a:xfrm>
          <a:prstGeom prst="rect">
            <a:avLst/>
          </a:prstGeom>
          <a:ln w="12700">
            <a:miter lim="400000"/>
          </a:ln>
        </p:spPr>
        <p:txBody>
          <a:bodyPr wrap="none" lIns="50800" tIns="50800" rIns="50800" bIns="50800">
            <a:spAutoFit/>
          </a:bodyPr>
          <a:lstStyle>
            <a:lvl1pPr>
              <a:defRPr sz="1600">
                <a:solidFill>
                  <a:srgbClr val="A6AAA9"/>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825500" latinLnBrk="0">
        <a:lnSpc>
          <a:spcPct val="100000"/>
        </a:lnSpc>
        <a:spcBef>
          <a:spcPts val="0"/>
        </a:spcBef>
        <a:spcAft>
          <a:spcPts val="0"/>
        </a:spcAft>
        <a:buClrTx/>
        <a:buSzTx/>
        <a:buFontTx/>
        <a:buNone/>
        <a:tabLst/>
        <a:defRPr b="0" baseline="0" cap="none" i="0" spc="0" strike="noStrike" sz="11200" u="none">
          <a:ln>
            <a:noFill/>
          </a:ln>
          <a:solidFill>
            <a:srgbClr val="AE001B"/>
          </a:solidFill>
          <a:uFillTx/>
          <a:latin typeface="Corbel"/>
          <a:ea typeface="Corbel"/>
          <a:cs typeface="Corbel"/>
          <a:sym typeface="Corbel"/>
        </a:defRPr>
      </a:lvl1pPr>
      <a:lvl2pPr marL="0" marR="0" indent="228600" algn="ctr" defTabSz="825500" latinLnBrk="0">
        <a:lnSpc>
          <a:spcPct val="100000"/>
        </a:lnSpc>
        <a:spcBef>
          <a:spcPts val="0"/>
        </a:spcBef>
        <a:spcAft>
          <a:spcPts val="0"/>
        </a:spcAft>
        <a:buClrTx/>
        <a:buSzTx/>
        <a:buFontTx/>
        <a:buNone/>
        <a:tabLst/>
        <a:defRPr b="0" baseline="0" cap="none" i="0" spc="0" strike="noStrike" sz="11200" u="none">
          <a:ln>
            <a:noFill/>
          </a:ln>
          <a:solidFill>
            <a:srgbClr val="AE001B"/>
          </a:solidFill>
          <a:uFillTx/>
          <a:latin typeface="Corbel"/>
          <a:ea typeface="Corbel"/>
          <a:cs typeface="Corbel"/>
          <a:sym typeface="Corbel"/>
        </a:defRPr>
      </a:lvl2pPr>
      <a:lvl3pPr marL="0" marR="0" indent="457200" algn="ctr" defTabSz="825500" latinLnBrk="0">
        <a:lnSpc>
          <a:spcPct val="100000"/>
        </a:lnSpc>
        <a:spcBef>
          <a:spcPts val="0"/>
        </a:spcBef>
        <a:spcAft>
          <a:spcPts val="0"/>
        </a:spcAft>
        <a:buClrTx/>
        <a:buSzTx/>
        <a:buFontTx/>
        <a:buNone/>
        <a:tabLst/>
        <a:defRPr b="0" baseline="0" cap="none" i="0" spc="0" strike="noStrike" sz="11200" u="none">
          <a:ln>
            <a:noFill/>
          </a:ln>
          <a:solidFill>
            <a:srgbClr val="AE001B"/>
          </a:solidFill>
          <a:uFillTx/>
          <a:latin typeface="Corbel"/>
          <a:ea typeface="Corbel"/>
          <a:cs typeface="Corbel"/>
          <a:sym typeface="Corbel"/>
        </a:defRPr>
      </a:lvl3pPr>
      <a:lvl4pPr marL="0" marR="0" indent="685800" algn="ctr" defTabSz="825500" latinLnBrk="0">
        <a:lnSpc>
          <a:spcPct val="100000"/>
        </a:lnSpc>
        <a:spcBef>
          <a:spcPts val="0"/>
        </a:spcBef>
        <a:spcAft>
          <a:spcPts val="0"/>
        </a:spcAft>
        <a:buClrTx/>
        <a:buSzTx/>
        <a:buFontTx/>
        <a:buNone/>
        <a:tabLst/>
        <a:defRPr b="0" baseline="0" cap="none" i="0" spc="0" strike="noStrike" sz="11200" u="none">
          <a:ln>
            <a:noFill/>
          </a:ln>
          <a:solidFill>
            <a:srgbClr val="AE001B"/>
          </a:solidFill>
          <a:uFillTx/>
          <a:latin typeface="Corbel"/>
          <a:ea typeface="Corbel"/>
          <a:cs typeface="Corbel"/>
          <a:sym typeface="Corbel"/>
        </a:defRPr>
      </a:lvl4pPr>
      <a:lvl5pPr marL="0" marR="0" indent="914400" algn="ctr" defTabSz="825500" latinLnBrk="0">
        <a:lnSpc>
          <a:spcPct val="100000"/>
        </a:lnSpc>
        <a:spcBef>
          <a:spcPts val="0"/>
        </a:spcBef>
        <a:spcAft>
          <a:spcPts val="0"/>
        </a:spcAft>
        <a:buClrTx/>
        <a:buSzTx/>
        <a:buFontTx/>
        <a:buNone/>
        <a:tabLst/>
        <a:defRPr b="0" baseline="0" cap="none" i="0" spc="0" strike="noStrike" sz="11200" u="none">
          <a:ln>
            <a:noFill/>
          </a:ln>
          <a:solidFill>
            <a:srgbClr val="AE001B"/>
          </a:solidFill>
          <a:uFillTx/>
          <a:latin typeface="Corbel"/>
          <a:ea typeface="Corbel"/>
          <a:cs typeface="Corbel"/>
          <a:sym typeface="Corbel"/>
        </a:defRPr>
      </a:lvl5pPr>
      <a:lvl6pPr marL="0" marR="0" indent="1143000" algn="ctr" defTabSz="825500" latinLnBrk="0">
        <a:lnSpc>
          <a:spcPct val="100000"/>
        </a:lnSpc>
        <a:spcBef>
          <a:spcPts val="0"/>
        </a:spcBef>
        <a:spcAft>
          <a:spcPts val="0"/>
        </a:spcAft>
        <a:buClrTx/>
        <a:buSzTx/>
        <a:buFontTx/>
        <a:buNone/>
        <a:tabLst/>
        <a:defRPr b="0" baseline="0" cap="none" i="0" spc="0" strike="noStrike" sz="11200" u="none">
          <a:ln>
            <a:noFill/>
          </a:ln>
          <a:solidFill>
            <a:srgbClr val="AE001B"/>
          </a:solidFill>
          <a:uFillTx/>
          <a:latin typeface="Corbel"/>
          <a:ea typeface="Corbel"/>
          <a:cs typeface="Corbel"/>
          <a:sym typeface="Corbel"/>
        </a:defRPr>
      </a:lvl6pPr>
      <a:lvl7pPr marL="0" marR="0" indent="1371600" algn="ctr" defTabSz="825500" latinLnBrk="0">
        <a:lnSpc>
          <a:spcPct val="100000"/>
        </a:lnSpc>
        <a:spcBef>
          <a:spcPts val="0"/>
        </a:spcBef>
        <a:spcAft>
          <a:spcPts val="0"/>
        </a:spcAft>
        <a:buClrTx/>
        <a:buSzTx/>
        <a:buFontTx/>
        <a:buNone/>
        <a:tabLst/>
        <a:defRPr b="0" baseline="0" cap="none" i="0" spc="0" strike="noStrike" sz="11200" u="none">
          <a:ln>
            <a:noFill/>
          </a:ln>
          <a:solidFill>
            <a:srgbClr val="AE001B"/>
          </a:solidFill>
          <a:uFillTx/>
          <a:latin typeface="Corbel"/>
          <a:ea typeface="Corbel"/>
          <a:cs typeface="Corbel"/>
          <a:sym typeface="Corbel"/>
        </a:defRPr>
      </a:lvl7pPr>
      <a:lvl8pPr marL="0" marR="0" indent="1600200" algn="ctr" defTabSz="825500" latinLnBrk="0">
        <a:lnSpc>
          <a:spcPct val="100000"/>
        </a:lnSpc>
        <a:spcBef>
          <a:spcPts val="0"/>
        </a:spcBef>
        <a:spcAft>
          <a:spcPts val="0"/>
        </a:spcAft>
        <a:buClrTx/>
        <a:buSzTx/>
        <a:buFontTx/>
        <a:buNone/>
        <a:tabLst/>
        <a:defRPr b="0" baseline="0" cap="none" i="0" spc="0" strike="noStrike" sz="11200" u="none">
          <a:ln>
            <a:noFill/>
          </a:ln>
          <a:solidFill>
            <a:srgbClr val="AE001B"/>
          </a:solidFill>
          <a:uFillTx/>
          <a:latin typeface="Corbel"/>
          <a:ea typeface="Corbel"/>
          <a:cs typeface="Corbel"/>
          <a:sym typeface="Corbel"/>
        </a:defRPr>
      </a:lvl8pPr>
      <a:lvl9pPr marL="0" marR="0" indent="1828800" algn="ctr" defTabSz="825500" latinLnBrk="0">
        <a:lnSpc>
          <a:spcPct val="100000"/>
        </a:lnSpc>
        <a:spcBef>
          <a:spcPts val="0"/>
        </a:spcBef>
        <a:spcAft>
          <a:spcPts val="0"/>
        </a:spcAft>
        <a:buClrTx/>
        <a:buSzTx/>
        <a:buFontTx/>
        <a:buNone/>
        <a:tabLst/>
        <a:defRPr b="0" baseline="0" cap="none" i="0" spc="0" strike="noStrike" sz="11200" u="none">
          <a:ln>
            <a:noFill/>
          </a:ln>
          <a:solidFill>
            <a:srgbClr val="AE001B"/>
          </a:solidFill>
          <a:uFillTx/>
          <a:latin typeface="Corbel"/>
          <a:ea typeface="Corbel"/>
          <a:cs typeface="Corbel"/>
          <a:sym typeface="Corbel"/>
        </a:defRPr>
      </a:lvl9pPr>
    </p:titleStyle>
    <p:bodyStyle>
      <a:lvl1pPr marL="228600" marR="0" indent="-228600" algn="l" defTabSz="825500" latinLnBrk="0">
        <a:lnSpc>
          <a:spcPct val="100000"/>
        </a:lnSpc>
        <a:spcBef>
          <a:spcPts val="1600"/>
        </a:spcBef>
        <a:spcAft>
          <a:spcPts val="0"/>
        </a:spcAft>
        <a:buClr>
          <a:srgbClr val="2874D2"/>
        </a:buClr>
        <a:buSzPct val="100000"/>
        <a:buFontTx/>
        <a:buChar char="▪"/>
        <a:tabLst/>
        <a:defRPr b="0" baseline="0" cap="none" i="0" spc="0" strike="noStrike" sz="5200" u="none">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1600"/>
        </a:spcBef>
        <a:spcAft>
          <a:spcPts val="0"/>
        </a:spcAft>
        <a:buClr>
          <a:srgbClr val="2874D2"/>
        </a:buClr>
        <a:buSzPct val="50000"/>
        <a:buFontTx/>
        <a:buBlip>
          <a:blip r:embed="rId12"/>
        </a:buBlip>
        <a:tabLst/>
        <a:defRPr b="0" baseline="0" cap="none" i="0" spc="0" strike="noStrike" sz="5200" u="none">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1600"/>
        </a:spcBef>
        <a:spcAft>
          <a:spcPts val="0"/>
        </a:spcAft>
        <a:buClr>
          <a:srgbClr val="2874D2"/>
        </a:buClr>
        <a:buSzPct val="50000"/>
        <a:buFontTx/>
        <a:buBlip>
          <a:blip r:embed="rId12"/>
        </a:buBlip>
        <a:tabLst/>
        <a:defRPr b="0" baseline="0" cap="none" i="0" spc="0" strike="noStrike" sz="5200" u="none">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1600"/>
        </a:spcBef>
        <a:spcAft>
          <a:spcPts val="0"/>
        </a:spcAft>
        <a:buClr>
          <a:srgbClr val="2874D2"/>
        </a:buClr>
        <a:buSzPct val="50000"/>
        <a:buFontTx/>
        <a:buBlip>
          <a:blip r:embed="rId12"/>
        </a:buBlip>
        <a:tabLst/>
        <a:defRPr b="0" baseline="0" cap="none" i="0" spc="0" strike="noStrike" sz="5200" u="none">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1600"/>
        </a:spcBef>
        <a:spcAft>
          <a:spcPts val="0"/>
        </a:spcAft>
        <a:buClr>
          <a:srgbClr val="2874D2"/>
        </a:buClr>
        <a:buSzPct val="50000"/>
        <a:buFontTx/>
        <a:buBlip>
          <a:blip r:embed="rId12"/>
        </a:buBlip>
        <a:tabLst/>
        <a:defRPr b="0" baseline="0" cap="none" i="0" spc="0" strike="noStrike" sz="5200" u="none">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1600"/>
        </a:spcBef>
        <a:spcAft>
          <a:spcPts val="0"/>
        </a:spcAft>
        <a:buClr>
          <a:srgbClr val="2874D2"/>
        </a:buClr>
        <a:buSzPct val="50000"/>
        <a:buFontTx/>
        <a:buBlip>
          <a:blip r:embed="rId12"/>
        </a:buBlip>
        <a:tabLst/>
        <a:defRPr b="0" baseline="0" cap="none" i="0" spc="0" strike="noStrike" sz="5200" u="none">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1600"/>
        </a:spcBef>
        <a:spcAft>
          <a:spcPts val="0"/>
        </a:spcAft>
        <a:buClr>
          <a:srgbClr val="2874D2"/>
        </a:buClr>
        <a:buSzPct val="50000"/>
        <a:buFontTx/>
        <a:buBlip>
          <a:blip r:embed="rId12"/>
        </a:buBlip>
        <a:tabLst/>
        <a:defRPr b="0" baseline="0" cap="none" i="0" spc="0" strike="noStrike" sz="5200" u="none">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1600"/>
        </a:spcBef>
        <a:spcAft>
          <a:spcPts val="0"/>
        </a:spcAft>
        <a:buClr>
          <a:srgbClr val="2874D2"/>
        </a:buClr>
        <a:buSzPct val="50000"/>
        <a:buFontTx/>
        <a:buBlip>
          <a:blip r:embed="rId12"/>
        </a:buBlip>
        <a:tabLst/>
        <a:defRPr b="0" baseline="0" cap="none" i="0" spc="0" strike="noStrike" sz="5200" u="none">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1600"/>
        </a:spcBef>
        <a:spcAft>
          <a:spcPts val="0"/>
        </a:spcAft>
        <a:buClr>
          <a:srgbClr val="2874D2"/>
        </a:buClr>
        <a:buSzPct val="50000"/>
        <a:buFontTx/>
        <a:buBlip>
          <a:blip r:embed="rId12"/>
        </a:buBlip>
        <a:tabLst/>
        <a:defRPr b="0" baseline="0" cap="none" i="0" spc="0" strike="noStrike" sz="5200" u="none">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github.com/kubernetes/minikube/releases" TargetMode="External"/><Relationship Id="rId3" Type="http://schemas.openxmlformats.org/officeDocument/2006/relationships/image" Target="../media/image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 Id="rId3" Type="http://schemas.openxmlformats.org/officeDocument/2006/relationships/hyperlink" Target="http://blog.couchbase.com/2016/november/multimaster-kubernetes-cluster-amazon-kops" TargetMode="Externa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tif"/></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 Id="rId3" Type="http://schemas.openxmlformats.org/officeDocument/2006/relationships/image" Target="../media/image2.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tif"/></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tif"/><Relationship Id="rId3" Type="http://schemas.openxmlformats.org/officeDocument/2006/relationships/image" Target="../media/image19.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 Id="rId3" Type="http://schemas.openxmlformats.org/officeDocument/2006/relationships/image" Target="../media/image19.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 Id="rId3" Type="http://schemas.openxmlformats.org/officeDocument/2006/relationships/image" Target="../media/image19.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 Id="rId3" Type="http://schemas.openxmlformats.org/officeDocument/2006/relationships/image" Target="../media/image2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 Id="rId3" Type="http://schemas.openxmlformats.org/officeDocument/2006/relationships/image" Target="../media/image26.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image" Target="../media/image28.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 Id="rId3" Type="http://schemas.openxmlformats.org/officeDocument/2006/relationships/image" Target="../media/image22.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16.png"/><Relationship Id="rId6" Type="http://schemas.openxmlformats.org/officeDocument/2006/relationships/image" Target="../media/image34.png"/><Relationship Id="rId7" Type="http://schemas.openxmlformats.org/officeDocument/2006/relationships/image" Target="../media/image3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tif"/></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 Id="rId3" Type="http://schemas.openxmlformats.org/officeDocument/2006/relationships/image" Target="../media/image2.png"/><Relationship Id="rId4" Type="http://schemas.openxmlformats.org/officeDocument/2006/relationships/image" Target="../media/image36.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 Id="rId3" Type="http://schemas.openxmlformats.org/officeDocument/2006/relationships/image" Target="../media/image39.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 Id="rId3" Type="http://schemas.openxmlformats.org/officeDocument/2006/relationships/image" Target="../media/image39.png"/><Relationship Id="rId4" Type="http://schemas.openxmlformats.org/officeDocument/2006/relationships/image" Target="../media/image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 Id="rId3" Type="http://schemas.openxmlformats.org/officeDocument/2006/relationships/image" Target="../media/image4.png"/><Relationship Id="rId4" Type="http://schemas.openxmlformats.org/officeDocument/2006/relationships/image" Target="../media/image39.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19.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s://github.com/arun-gupta/couchbase-kubernetes/tree/master/cluster-statefulset" TargetMode="Externa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 Id="rId3" Type="http://schemas.openxmlformats.org/officeDocument/2006/relationships/image" Target="../media/image41.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 Id="rId3" Type="http://schemas.openxmlformats.org/officeDocument/2006/relationships/image" Target="../media/image4.png"/><Relationship Id="rId4" Type="http://schemas.openxmlformats.org/officeDocument/2006/relationships/image" Target="../media/image39.png"/><Relationship Id="rId5" Type="http://schemas.openxmlformats.org/officeDocument/2006/relationships/image" Target="../media/image42.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19.png"/><Relationship Id="rId4" Type="http://schemas.openxmlformats.org/officeDocument/2006/relationships/image" Target="../media/image44.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www.wombatsoftware.de" TargetMode="External"/><Relationship Id="rId3" Type="http://schemas.openxmlformats.org/officeDocument/2006/relationships/hyperlink" Target="http://shopadvisors.de" TargetMode="External"/><Relationship Id="rId4" Type="http://schemas.openxmlformats.org/officeDocument/2006/relationships/image" Target="../media/image53.png"/><Relationship Id="rId5" Type="http://schemas.openxmlformats.org/officeDocument/2006/relationships/image" Target="../media/image54.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github.com/fabric8io/fabric8-maven-plugin" TargetMode="Externa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6.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kubernetes.io" TargetMode="External"/><Relationship Id="rId3" Type="http://schemas.openxmlformats.org/officeDocument/2006/relationships/hyperlink" Target="http://github.com/arun-gupta/kubernetes-java-sample" TargetMode="Externa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kubernetes.io/v1.1/docs/proposals/high-availability.html" TargetMode="Externa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 name="Kubernetes for Java Developers"/>
          <p:cNvSpPr txBox="1"/>
          <p:nvPr>
            <p:ph type="ctrTitle"/>
          </p:nvPr>
        </p:nvSpPr>
        <p:spPr>
          <a:xfrm>
            <a:off x="1771650" y="2965551"/>
            <a:ext cx="20828000" cy="4648201"/>
          </a:xfrm>
          <a:prstGeom prst="rect">
            <a:avLst/>
          </a:prstGeom>
        </p:spPr>
        <p:txBody>
          <a:bodyPr/>
          <a:lstStyle/>
          <a:p>
            <a:pPr lvl="1"/>
            <a:r>
              <a:t>Kubernetes for Java Developers</a:t>
            </a:r>
          </a:p>
        </p:txBody>
      </p:sp>
      <p:sp>
        <p:nvSpPr>
          <p:cNvPr id="104" name="Arun Gupta, @arungupta…"/>
          <p:cNvSpPr txBox="1"/>
          <p:nvPr>
            <p:ph type="subTitle" sz="quarter" idx="1"/>
          </p:nvPr>
        </p:nvSpPr>
        <p:spPr>
          <a:xfrm>
            <a:off x="1771650" y="9414015"/>
            <a:ext cx="20828000" cy="1623608"/>
          </a:xfrm>
          <a:prstGeom prst="rect">
            <a:avLst/>
          </a:prstGeom>
        </p:spPr>
        <p:txBody>
          <a:bodyPr/>
          <a:lstStyle/>
          <a:p>
            <a:pPr/>
            <a:r>
              <a:t>Arun Gupta, @arungupta</a:t>
            </a:r>
          </a:p>
          <a:p>
            <a:pPr/>
            <a:r>
              <a:t>Docker Captain, Java Champion</a:t>
            </a:r>
          </a:p>
        </p:txBody>
      </p:sp>
      <p:pic>
        <p:nvPicPr>
          <p:cNvPr id="105" name="Image" descr="Image"/>
          <p:cNvPicPr>
            <a:picLocks noChangeAspect="1"/>
          </p:cNvPicPr>
          <p:nvPr/>
        </p:nvPicPr>
        <p:blipFill>
          <a:blip r:embed="rId2">
            <a:extLst/>
          </a:blip>
          <a:stretch>
            <a:fillRect/>
          </a:stretch>
        </p:blipFill>
        <p:spPr>
          <a:xfrm>
            <a:off x="10196640" y="1523405"/>
            <a:ext cx="3990720" cy="3534638"/>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Minikube"/>
          <p:cNvSpPr txBox="1"/>
          <p:nvPr>
            <p:ph type="title"/>
          </p:nvPr>
        </p:nvSpPr>
        <p:spPr>
          <a:prstGeom prst="rect">
            <a:avLst/>
          </a:prstGeom>
        </p:spPr>
        <p:txBody>
          <a:bodyPr/>
          <a:lstStyle/>
          <a:p>
            <a:pPr/>
            <a:r>
              <a:t>Minikube</a:t>
            </a:r>
          </a:p>
        </p:txBody>
      </p:sp>
      <p:sp>
        <p:nvSpPr>
          <p:cNvPr id="248" name="Runs a single node cluster in a VM…"/>
          <p:cNvSpPr txBox="1"/>
          <p:nvPr>
            <p:ph type="body" idx="1"/>
          </p:nvPr>
        </p:nvSpPr>
        <p:spPr>
          <a:prstGeom prst="rect">
            <a:avLst/>
          </a:prstGeom>
        </p:spPr>
        <p:txBody>
          <a:bodyPr/>
          <a:lstStyle/>
          <a:p>
            <a:pPr/>
            <a:r>
              <a:t>Runs a single node cluster in a VM</a:t>
            </a:r>
          </a:p>
          <a:p>
            <a:pPr/>
            <a:r>
              <a:t>Targeted for local development</a:t>
            </a:r>
          </a:p>
          <a:p>
            <a:pPr/>
            <a:r>
              <a:rPr>
                <a:latin typeface="Courier"/>
                <a:ea typeface="Courier"/>
                <a:cs typeface="Courier"/>
                <a:sym typeface="Courier"/>
              </a:rPr>
              <a:t>minikube</a:t>
            </a:r>
            <a:r>
              <a:t> </a:t>
            </a:r>
            <a:r>
              <a:rPr>
                <a:latin typeface="Courier"/>
                <a:ea typeface="Courier"/>
                <a:cs typeface="Courier"/>
                <a:sym typeface="Courier"/>
              </a:rPr>
              <a:t>start</a:t>
            </a:r>
            <a:r>
              <a:t>, </a:t>
            </a:r>
            <a:r>
              <a:rPr>
                <a:latin typeface="Courier"/>
                <a:ea typeface="Courier"/>
                <a:cs typeface="Courier"/>
                <a:sym typeface="Courier"/>
              </a:rPr>
              <a:t>stop</a:t>
            </a:r>
            <a:r>
              <a:t>, </a:t>
            </a:r>
            <a:r>
              <a:rPr>
                <a:latin typeface="Courier"/>
                <a:ea typeface="Courier"/>
                <a:cs typeface="Courier"/>
                <a:sym typeface="Courier"/>
              </a:rPr>
              <a:t>docker-env</a:t>
            </a:r>
            <a:r>
              <a:t>, …</a:t>
            </a:r>
          </a:p>
          <a:p>
            <a:pPr/>
            <a:r>
              <a:t>Requires </a:t>
            </a:r>
            <a:r>
              <a:rPr>
                <a:latin typeface="Courier"/>
                <a:ea typeface="Courier"/>
                <a:cs typeface="Courier"/>
                <a:sym typeface="Courier"/>
              </a:rPr>
              <a:t>kubectl</a:t>
            </a:r>
            <a:r>
              <a:t> CLI</a:t>
            </a:r>
          </a:p>
          <a:p>
            <a:pPr/>
            <a:r>
              <a:rPr u="sng">
                <a:hlinkClick r:id="rId2" invalidUrl="" action="" tgtFrame="" tooltip="" history="1" highlightClick="0" endSnd="0"/>
              </a:rPr>
              <a:t>github.com/kubernetes/minikube/releases</a:t>
            </a:r>
          </a:p>
        </p:txBody>
      </p:sp>
      <p:sp>
        <p:nvSpPr>
          <p:cNvPr id="249" name="Slide Number"/>
          <p:cNvSpPr txBox="1"/>
          <p:nvPr>
            <p:ph type="sldNum" sz="quarter" idx="2"/>
          </p:nvPr>
        </p:nvSpPr>
        <p:spPr>
          <a:xfrm>
            <a:off x="23811179" y="12738100"/>
            <a:ext cx="227280"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0" name="Image" descr="Image"/>
          <p:cNvPicPr>
            <a:picLocks noChangeAspect="1"/>
          </p:cNvPicPr>
          <p:nvPr/>
        </p:nvPicPr>
        <p:blipFill>
          <a:blip r:embed="rId3">
            <a:extLst/>
          </a:blip>
          <a:stretch>
            <a:fillRect/>
          </a:stretch>
        </p:blipFill>
        <p:spPr>
          <a:xfrm>
            <a:off x="18407963" y="292295"/>
            <a:ext cx="5612056" cy="159115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lide Number"/>
          <p:cNvSpPr txBox="1"/>
          <p:nvPr>
            <p:ph type="sldNum" sz="quarter" idx="2"/>
          </p:nvPr>
        </p:nvSpPr>
        <p:spPr>
          <a:xfrm>
            <a:off x="23811179" y="12738100"/>
            <a:ext cx="227280"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3" name="Image" descr="Image"/>
          <p:cNvPicPr>
            <a:picLocks noChangeAspect="1"/>
          </p:cNvPicPr>
          <p:nvPr/>
        </p:nvPicPr>
        <p:blipFill>
          <a:blip r:embed="rId2">
            <a:extLst/>
          </a:blip>
          <a:stretch>
            <a:fillRect/>
          </a:stretch>
        </p:blipFill>
        <p:spPr>
          <a:xfrm>
            <a:off x="9770032" y="5398208"/>
            <a:ext cx="3296304" cy="2919584"/>
          </a:xfrm>
          <a:prstGeom prst="rect">
            <a:avLst/>
          </a:prstGeom>
          <a:ln w="12700">
            <a:miter lim="400000"/>
          </a:ln>
        </p:spPr>
      </p:pic>
      <p:pic>
        <p:nvPicPr>
          <p:cNvPr id="254" name="Image" descr="Image"/>
          <p:cNvPicPr>
            <a:picLocks noChangeAspect="1"/>
          </p:cNvPicPr>
          <p:nvPr/>
        </p:nvPicPr>
        <p:blipFill>
          <a:blip r:embed="rId3">
            <a:extLst/>
          </a:blip>
          <a:stretch>
            <a:fillRect/>
          </a:stretch>
        </p:blipFill>
        <p:spPr>
          <a:xfrm>
            <a:off x="3369468" y="919419"/>
            <a:ext cx="3872486" cy="2447412"/>
          </a:xfrm>
          <a:prstGeom prst="rect">
            <a:avLst/>
          </a:prstGeom>
          <a:ln w="12700">
            <a:miter lim="400000"/>
          </a:ln>
        </p:spPr>
      </p:pic>
      <p:sp>
        <p:nvSpPr>
          <p:cNvPr id="255" name="https://get.k8s.io/"/>
          <p:cNvSpPr txBox="1"/>
          <p:nvPr/>
        </p:nvSpPr>
        <p:spPr>
          <a:xfrm>
            <a:off x="10653077" y="13183595"/>
            <a:ext cx="3077846"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584200">
              <a:defRPr sz="3000"/>
            </a:lvl1pPr>
          </a:lstStyle>
          <a:p>
            <a:pPr/>
            <a:r>
              <a:t>https://get.k8s.io/</a:t>
            </a:r>
          </a:p>
        </p:txBody>
      </p:sp>
      <p:pic>
        <p:nvPicPr>
          <p:cNvPr id="256" name="Image" descr="Image"/>
          <p:cNvPicPr>
            <a:picLocks noChangeAspect="1"/>
          </p:cNvPicPr>
          <p:nvPr/>
        </p:nvPicPr>
        <p:blipFill>
          <a:blip r:embed="rId4">
            <a:extLst/>
          </a:blip>
          <a:stretch>
            <a:fillRect/>
          </a:stretch>
        </p:blipFill>
        <p:spPr>
          <a:xfrm>
            <a:off x="4022162" y="6284011"/>
            <a:ext cx="2567099" cy="1877724"/>
          </a:xfrm>
          <a:prstGeom prst="rect">
            <a:avLst/>
          </a:prstGeom>
          <a:ln w="12700">
            <a:miter lim="400000"/>
          </a:ln>
        </p:spPr>
      </p:pic>
      <p:pic>
        <p:nvPicPr>
          <p:cNvPr id="257" name="Image" descr="Image"/>
          <p:cNvPicPr>
            <a:picLocks noChangeAspect="1"/>
          </p:cNvPicPr>
          <p:nvPr/>
        </p:nvPicPr>
        <p:blipFill>
          <a:blip r:embed="rId5">
            <a:extLst/>
          </a:blip>
          <a:stretch>
            <a:fillRect/>
          </a:stretch>
        </p:blipFill>
        <p:spPr>
          <a:xfrm>
            <a:off x="9775121" y="500062"/>
            <a:ext cx="3286126" cy="2500313"/>
          </a:xfrm>
          <a:prstGeom prst="rect">
            <a:avLst/>
          </a:prstGeom>
          <a:ln w="12700">
            <a:miter lim="400000"/>
          </a:ln>
        </p:spPr>
      </p:pic>
      <p:pic>
        <p:nvPicPr>
          <p:cNvPr id="258" name="Image" descr="Image"/>
          <p:cNvPicPr>
            <a:picLocks noChangeAspect="1"/>
          </p:cNvPicPr>
          <p:nvPr/>
        </p:nvPicPr>
        <p:blipFill>
          <a:blip r:embed="rId6">
            <a:extLst/>
          </a:blip>
          <a:stretch>
            <a:fillRect/>
          </a:stretch>
        </p:blipFill>
        <p:spPr>
          <a:xfrm>
            <a:off x="13638609" y="11199612"/>
            <a:ext cx="4962911" cy="728820"/>
          </a:xfrm>
          <a:prstGeom prst="rect">
            <a:avLst/>
          </a:prstGeom>
          <a:ln w="12700">
            <a:miter lim="400000"/>
          </a:ln>
        </p:spPr>
      </p:pic>
      <p:pic>
        <p:nvPicPr>
          <p:cNvPr id="259" name="Image" descr="Image"/>
          <p:cNvPicPr>
            <a:picLocks noChangeAspect="1"/>
          </p:cNvPicPr>
          <p:nvPr/>
        </p:nvPicPr>
        <p:blipFill>
          <a:blip r:embed="rId7">
            <a:extLst/>
          </a:blip>
          <a:stretch>
            <a:fillRect/>
          </a:stretch>
        </p:blipFill>
        <p:spPr>
          <a:xfrm>
            <a:off x="17195556" y="1842687"/>
            <a:ext cx="1708638" cy="2083204"/>
          </a:xfrm>
          <a:prstGeom prst="rect">
            <a:avLst/>
          </a:prstGeom>
          <a:ln w="12700">
            <a:miter lim="400000"/>
          </a:ln>
        </p:spPr>
      </p:pic>
      <p:pic>
        <p:nvPicPr>
          <p:cNvPr id="260" name="pasted-image-small.png" descr="pasted-image-small.png"/>
          <p:cNvPicPr>
            <a:picLocks noChangeAspect="1"/>
          </p:cNvPicPr>
          <p:nvPr/>
        </p:nvPicPr>
        <p:blipFill>
          <a:blip r:embed="rId8">
            <a:extLst/>
          </a:blip>
          <a:stretch>
            <a:fillRect/>
          </a:stretch>
        </p:blipFill>
        <p:spPr>
          <a:xfrm>
            <a:off x="15392328" y="6824450"/>
            <a:ext cx="5315091" cy="1341750"/>
          </a:xfrm>
          <a:prstGeom prst="rect">
            <a:avLst/>
          </a:prstGeom>
          <a:ln w="12700">
            <a:miter lim="400000"/>
          </a:ln>
        </p:spPr>
      </p:pic>
      <p:pic>
        <p:nvPicPr>
          <p:cNvPr id="261" name="Image" descr="Image"/>
          <p:cNvPicPr>
            <a:picLocks noChangeAspect="1"/>
          </p:cNvPicPr>
          <p:nvPr/>
        </p:nvPicPr>
        <p:blipFill>
          <a:blip r:embed="rId9">
            <a:extLst/>
          </a:blip>
          <a:stretch>
            <a:fillRect/>
          </a:stretch>
        </p:blipFill>
        <p:spPr>
          <a:xfrm>
            <a:off x="6494859" y="10340316"/>
            <a:ext cx="3138051" cy="2447411"/>
          </a:xfrm>
          <a:prstGeom prst="rect">
            <a:avLst/>
          </a:prstGeom>
          <a:ln w="12700">
            <a:miter lim="400000"/>
          </a:ln>
        </p:spPr>
      </p:pic>
      <p:sp>
        <p:nvSpPr>
          <p:cNvPr id="269" name="Connection Line"/>
          <p:cNvSpPr/>
          <p:nvPr/>
        </p:nvSpPr>
        <p:spPr>
          <a:xfrm>
            <a:off x="13019135" y="3022187"/>
            <a:ext cx="4560476" cy="23760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6429" y="11929"/>
                  <a:pt x="13629" y="4729"/>
                  <a:pt x="21600" y="0"/>
                </a:cubicBezTo>
              </a:path>
            </a:pathLst>
          </a:custGeom>
          <a:ln w="63500">
            <a:solidFill>
              <a:srgbClr val="000000"/>
            </a:solidFill>
            <a:miter lim="400000"/>
            <a:tailEnd type="triangle"/>
          </a:ln>
        </p:spPr>
        <p:txBody>
          <a:bodyPr/>
          <a:lstStyle/>
          <a:p>
            <a:pPr/>
          </a:p>
        </p:txBody>
      </p:sp>
      <p:sp>
        <p:nvSpPr>
          <p:cNvPr id="270" name="Connection Line"/>
          <p:cNvSpPr/>
          <p:nvPr/>
        </p:nvSpPr>
        <p:spPr>
          <a:xfrm>
            <a:off x="13066336" y="6593450"/>
            <a:ext cx="2901754" cy="231000"/>
          </a:xfrm>
          <a:custGeom>
            <a:avLst/>
            <a:gdLst/>
            <a:ahLst/>
            <a:cxnLst>
              <a:cxn ang="0">
                <a:pos x="wd2" y="hd2"/>
              </a:cxn>
              <a:cxn ang="5400000">
                <a:pos x="wd2" y="hd2"/>
              </a:cxn>
              <a:cxn ang="10800000">
                <a:pos x="wd2" y="hd2"/>
              </a:cxn>
              <a:cxn ang="16200000">
                <a:pos x="wd2" y="hd2"/>
              </a:cxn>
            </a:cxnLst>
            <a:rect l="0" t="0" r="r" b="b"/>
            <a:pathLst>
              <a:path w="21600" h="18246" fill="norm" stroke="1" extrusionOk="0">
                <a:moveTo>
                  <a:pt x="0" y="1989"/>
                </a:moveTo>
                <a:cubicBezTo>
                  <a:pt x="7298" y="-3354"/>
                  <a:pt x="14498" y="2065"/>
                  <a:pt x="21600" y="18246"/>
                </a:cubicBezTo>
              </a:path>
            </a:pathLst>
          </a:custGeom>
          <a:ln w="63500">
            <a:solidFill>
              <a:srgbClr val="000000"/>
            </a:solidFill>
            <a:miter lim="400000"/>
            <a:tailEnd type="triangle"/>
          </a:ln>
        </p:spPr>
        <p:txBody>
          <a:bodyPr/>
          <a:lstStyle/>
          <a:p>
            <a:pPr/>
          </a:p>
        </p:txBody>
      </p:sp>
      <p:sp>
        <p:nvSpPr>
          <p:cNvPr id="271" name="Connection Line"/>
          <p:cNvSpPr/>
          <p:nvPr/>
        </p:nvSpPr>
        <p:spPr>
          <a:xfrm>
            <a:off x="13066335" y="7886854"/>
            <a:ext cx="3009053" cy="35904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8995" y="5697"/>
                  <a:pt x="16195" y="12897"/>
                  <a:pt x="21600" y="21600"/>
                </a:cubicBezTo>
              </a:path>
            </a:pathLst>
          </a:custGeom>
          <a:ln w="63500">
            <a:solidFill>
              <a:srgbClr val="000000"/>
            </a:solidFill>
            <a:miter lim="400000"/>
            <a:tailEnd type="triangle"/>
          </a:ln>
        </p:spPr>
        <p:txBody>
          <a:bodyPr/>
          <a:lstStyle/>
          <a:p>
            <a:pPr/>
          </a:p>
        </p:txBody>
      </p:sp>
      <p:sp>
        <p:nvSpPr>
          <p:cNvPr id="272" name="Connection Line"/>
          <p:cNvSpPr/>
          <p:nvPr/>
        </p:nvSpPr>
        <p:spPr>
          <a:xfrm>
            <a:off x="9509767" y="8317791"/>
            <a:ext cx="1376083" cy="20225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6045" y="7998"/>
                  <a:pt x="8845" y="15198"/>
                  <a:pt x="0" y="21600"/>
                </a:cubicBezTo>
              </a:path>
            </a:pathLst>
          </a:custGeom>
          <a:ln w="63500">
            <a:solidFill>
              <a:srgbClr val="000000"/>
            </a:solidFill>
            <a:miter lim="400000"/>
            <a:tailEnd type="triangle"/>
          </a:ln>
        </p:spPr>
        <p:txBody>
          <a:bodyPr/>
          <a:lstStyle/>
          <a:p>
            <a:pPr/>
          </a:p>
        </p:txBody>
      </p:sp>
      <p:sp>
        <p:nvSpPr>
          <p:cNvPr id="273" name="Connection Line"/>
          <p:cNvSpPr/>
          <p:nvPr/>
        </p:nvSpPr>
        <p:spPr>
          <a:xfrm>
            <a:off x="6589260" y="7385699"/>
            <a:ext cx="3180773" cy="208066"/>
          </a:xfrm>
          <a:custGeom>
            <a:avLst/>
            <a:gdLst/>
            <a:ahLst/>
            <a:cxnLst>
              <a:cxn ang="0">
                <a:pos x="wd2" y="hd2"/>
              </a:cxn>
              <a:cxn ang="5400000">
                <a:pos x="wd2" y="hd2"/>
              </a:cxn>
              <a:cxn ang="10800000">
                <a:pos x="wd2" y="hd2"/>
              </a:cxn>
              <a:cxn ang="16200000">
                <a:pos x="wd2" y="hd2"/>
              </a:cxn>
            </a:cxnLst>
            <a:rect l="0" t="0" r="r" b="b"/>
            <a:pathLst>
              <a:path w="21600" h="16651" fill="norm" stroke="1" extrusionOk="0">
                <a:moveTo>
                  <a:pt x="21600" y="0"/>
                </a:moveTo>
                <a:cubicBezTo>
                  <a:pt x="14478" y="18548"/>
                  <a:pt x="7278" y="21600"/>
                  <a:pt x="0" y="9155"/>
                </a:cubicBezTo>
              </a:path>
            </a:pathLst>
          </a:custGeom>
          <a:ln w="63500">
            <a:solidFill>
              <a:srgbClr val="000000"/>
            </a:solidFill>
            <a:miter lim="400000"/>
            <a:tailEnd type="triangle"/>
          </a:ln>
        </p:spPr>
        <p:txBody>
          <a:bodyPr/>
          <a:lstStyle/>
          <a:p>
            <a:pPr/>
          </a:p>
        </p:txBody>
      </p:sp>
      <p:sp>
        <p:nvSpPr>
          <p:cNvPr id="274" name="Connection Line"/>
          <p:cNvSpPr/>
          <p:nvPr/>
        </p:nvSpPr>
        <p:spPr>
          <a:xfrm>
            <a:off x="5705907" y="2675442"/>
            <a:ext cx="4064126" cy="34016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3299" y="16114"/>
                  <a:pt x="6099" y="8914"/>
                  <a:pt x="0" y="0"/>
                </a:cubicBezTo>
              </a:path>
            </a:pathLst>
          </a:custGeom>
          <a:ln w="63500">
            <a:solidFill>
              <a:srgbClr val="000000"/>
            </a:solidFill>
            <a:miter lim="400000"/>
            <a:tailEnd type="triangle"/>
          </a:ln>
        </p:spPr>
        <p:txBody>
          <a:bodyPr/>
          <a:lstStyle/>
          <a:p>
            <a:pPr/>
          </a:p>
        </p:txBody>
      </p:sp>
      <p:sp>
        <p:nvSpPr>
          <p:cNvPr id="275" name="Connection Line"/>
          <p:cNvSpPr/>
          <p:nvPr/>
        </p:nvSpPr>
        <p:spPr>
          <a:xfrm>
            <a:off x="10879368" y="3000374"/>
            <a:ext cx="140416" cy="2397835"/>
          </a:xfrm>
          <a:custGeom>
            <a:avLst/>
            <a:gdLst/>
            <a:ahLst/>
            <a:cxnLst>
              <a:cxn ang="0">
                <a:pos x="wd2" y="hd2"/>
              </a:cxn>
              <a:cxn ang="5400000">
                <a:pos x="wd2" y="hd2"/>
              </a:cxn>
              <a:cxn ang="10800000">
                <a:pos x="wd2" y="hd2"/>
              </a:cxn>
              <a:cxn ang="16200000">
                <a:pos x="wd2" y="hd2"/>
              </a:cxn>
            </a:cxnLst>
            <a:rect l="0" t="0" r="r" b="b"/>
            <a:pathLst>
              <a:path w="16305" h="21600" fill="norm" stroke="1" extrusionOk="0">
                <a:moveTo>
                  <a:pt x="11483" y="21600"/>
                </a:moveTo>
                <a:cubicBezTo>
                  <a:pt x="-5295" y="14400"/>
                  <a:pt x="-3688" y="7200"/>
                  <a:pt x="16305" y="0"/>
                </a:cubicBezTo>
              </a:path>
            </a:pathLst>
          </a:custGeom>
          <a:ln w="63500">
            <a:solidFill>
              <a:srgbClr val="000000"/>
            </a:solidFill>
            <a:miter lim="400000"/>
            <a:tailEnd type="triangle"/>
          </a:ln>
        </p:spPr>
        <p:txBody>
          <a:bodyPr/>
          <a:lstStyle/>
          <a:p>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Kubernetes on AWS"/>
          <p:cNvSpPr txBox="1"/>
          <p:nvPr>
            <p:ph type="title"/>
          </p:nvPr>
        </p:nvSpPr>
        <p:spPr>
          <a:prstGeom prst="rect">
            <a:avLst/>
          </a:prstGeom>
        </p:spPr>
        <p:txBody>
          <a:bodyPr/>
          <a:lstStyle/>
          <a:p>
            <a:pPr/>
            <a:r>
              <a:t>Kubernetes on AWS</a:t>
            </a:r>
          </a:p>
        </p:txBody>
      </p:sp>
      <p:sp>
        <p:nvSpPr>
          <p:cNvPr id="2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9" name="https://github.com/kubernetes/community/blob/master/sig-aws/kubernetes-on-aws.md"/>
          <p:cNvSpPr txBox="1"/>
          <p:nvPr/>
        </p:nvSpPr>
        <p:spPr>
          <a:xfrm>
            <a:off x="4802504" y="12979539"/>
            <a:ext cx="1477899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https://github.com/kubernetes/community/blob/master/sig-aws/kubernetes-on-aws.md</a:t>
            </a:r>
          </a:p>
        </p:txBody>
      </p:sp>
      <p:pic>
        <p:nvPicPr>
          <p:cNvPr id="280" name="Image" descr="Image"/>
          <p:cNvPicPr>
            <a:picLocks noChangeAspect="1"/>
          </p:cNvPicPr>
          <p:nvPr/>
        </p:nvPicPr>
        <p:blipFill>
          <a:blip r:embed="rId2">
            <a:extLst/>
          </a:blip>
          <a:stretch>
            <a:fillRect/>
          </a:stretch>
        </p:blipFill>
        <p:spPr>
          <a:xfrm>
            <a:off x="6063954" y="3814806"/>
            <a:ext cx="12674184" cy="858842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82" name="Slide Number"/>
          <p:cNvSpPr txBox="1"/>
          <p:nvPr>
            <p:ph type="sldNum" sz="quarter" idx="2"/>
          </p:nvPr>
        </p:nvSpPr>
        <p:spPr>
          <a:xfrm>
            <a:off x="23803099" y="12738258"/>
            <a:ext cx="238457"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3" name="Image" descr="Image"/>
          <p:cNvPicPr>
            <a:picLocks noChangeAspect="1"/>
          </p:cNvPicPr>
          <p:nvPr/>
        </p:nvPicPr>
        <p:blipFill>
          <a:blip r:embed="rId2">
            <a:extLst/>
          </a:blip>
          <a:stretch>
            <a:fillRect/>
          </a:stretch>
        </p:blipFill>
        <p:spPr>
          <a:xfrm>
            <a:off x="3545809" y="365343"/>
            <a:ext cx="17044732" cy="11521858"/>
          </a:xfrm>
          <a:prstGeom prst="rect">
            <a:avLst/>
          </a:prstGeom>
          <a:ln w="12700">
            <a:miter lim="400000"/>
          </a:ln>
        </p:spPr>
      </p:pic>
      <p:sp>
        <p:nvSpPr>
          <p:cNvPr id="284" name="http://blog.couchbase.com/2016/november/multimaster-kubernetes-cluster-amazon-kops"/>
          <p:cNvSpPr txBox="1"/>
          <p:nvPr/>
        </p:nvSpPr>
        <p:spPr>
          <a:xfrm>
            <a:off x="4803016" y="13008182"/>
            <a:ext cx="1526057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u="sng">
                <a:hlinkClick r:id="rId3" invalidUrl="" action="" tgtFrame="" tooltip="" history="1" highlightClick="0" endSnd="0"/>
              </a:defRPr>
            </a:lvl1pPr>
          </a:lstStyle>
          <a:p>
            <a:pPr>
              <a:defRPr u="none"/>
            </a:pPr>
            <a:r>
              <a:rPr u="sng">
                <a:hlinkClick r:id="rId3" invalidUrl="" action="" tgtFrame="" tooltip="" history="1" highlightClick="0" endSnd="0"/>
              </a:rPr>
              <a:t>http://blog.couchbase.com/2016/november/multimaster-kubernetes-cluster-amazon-kops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Start Kubernetes Cluster"/>
          <p:cNvSpPr txBox="1"/>
          <p:nvPr>
            <p:ph type="title"/>
          </p:nvPr>
        </p:nvSpPr>
        <p:spPr>
          <a:prstGeom prst="rect">
            <a:avLst/>
          </a:prstGeom>
        </p:spPr>
        <p:txBody>
          <a:bodyPr/>
          <a:lstStyle>
            <a:lvl1pPr>
              <a:defRPr b="1" sz="14000">
                <a:latin typeface="Helvetica"/>
                <a:ea typeface="Helvetica"/>
                <a:cs typeface="Helvetica"/>
                <a:sym typeface="Helvetica"/>
              </a:defRPr>
            </a:lvl1pPr>
          </a:lstStyle>
          <a:p>
            <a:pPr/>
            <a:r>
              <a:t>Start Kubernetes Cluster</a:t>
            </a:r>
          </a:p>
        </p:txBody>
      </p:sp>
      <p:sp>
        <p:nvSpPr>
          <p:cNvPr id="2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8" name="Image" descr="Image"/>
          <p:cNvPicPr>
            <a:picLocks noChangeAspect="1"/>
          </p:cNvPicPr>
          <p:nvPr/>
        </p:nvPicPr>
        <p:blipFill>
          <a:blip r:embed="rId2">
            <a:alphaModFix amt="10000"/>
            <a:extLst/>
          </a:blip>
          <a:srcRect l="14117" t="7610" r="11425" b="4837"/>
          <a:stretch>
            <a:fillRect/>
          </a:stretch>
        </p:blipFill>
        <p:spPr>
          <a:xfrm>
            <a:off x="5868789" y="766960"/>
            <a:ext cx="12646422" cy="121820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7" y="0"/>
                </a:moveTo>
                <a:lnTo>
                  <a:pt x="6461" y="2090"/>
                </a:lnTo>
                <a:lnTo>
                  <a:pt x="2126" y="4180"/>
                </a:lnTo>
                <a:lnTo>
                  <a:pt x="1063" y="9075"/>
                </a:lnTo>
                <a:lnTo>
                  <a:pt x="0" y="13970"/>
                </a:lnTo>
                <a:lnTo>
                  <a:pt x="2396" y="17089"/>
                </a:lnTo>
                <a:cubicBezTo>
                  <a:pt x="3714" y="18804"/>
                  <a:pt x="5130" y="20520"/>
                  <a:pt x="5544" y="20903"/>
                </a:cubicBezTo>
                <a:cubicBezTo>
                  <a:pt x="6168" y="21482"/>
                  <a:pt x="7048" y="21600"/>
                  <a:pt x="10760" y="21600"/>
                </a:cubicBezTo>
                <a:cubicBezTo>
                  <a:pt x="13770" y="21600"/>
                  <a:pt x="15414" y="21438"/>
                  <a:pt x="15803" y="21102"/>
                </a:cubicBezTo>
                <a:cubicBezTo>
                  <a:pt x="16121" y="20829"/>
                  <a:pt x="17555" y="19112"/>
                  <a:pt x="18990" y="17288"/>
                </a:cubicBezTo>
                <a:lnTo>
                  <a:pt x="21600" y="13971"/>
                </a:lnTo>
                <a:lnTo>
                  <a:pt x="20559" y="9329"/>
                </a:lnTo>
                <a:cubicBezTo>
                  <a:pt x="19986" y="6776"/>
                  <a:pt x="19315" y="4479"/>
                  <a:pt x="19067" y="4224"/>
                </a:cubicBezTo>
                <a:cubicBezTo>
                  <a:pt x="18819" y="3969"/>
                  <a:pt x="16857" y="2914"/>
                  <a:pt x="14706" y="1880"/>
                </a:cubicBezTo>
                <a:lnTo>
                  <a:pt x="10797" y="0"/>
                </a:lnTo>
                <a:close/>
              </a:path>
            </a:pathLst>
          </a:cu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8"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Kubernetes Pod Configuration"/>
          <p:cNvSpPr txBox="1"/>
          <p:nvPr>
            <p:ph type="title"/>
          </p:nvPr>
        </p:nvSpPr>
        <p:spPr>
          <a:prstGeom prst="rect">
            <a:avLst/>
          </a:prstGeom>
        </p:spPr>
        <p:txBody>
          <a:bodyPr/>
          <a:lstStyle/>
          <a:p>
            <a:pPr/>
            <a:r>
              <a:t>Kubernetes Pod Configuration</a:t>
            </a:r>
          </a:p>
        </p:txBody>
      </p:sp>
      <p:sp>
        <p:nvSpPr>
          <p:cNvPr id="2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2" name="Image" descr="Image"/>
          <p:cNvPicPr>
            <a:picLocks noChangeAspect="1"/>
          </p:cNvPicPr>
          <p:nvPr/>
        </p:nvPicPr>
        <p:blipFill>
          <a:blip r:embed="rId2">
            <a:extLst/>
          </a:blip>
          <a:stretch>
            <a:fillRect/>
          </a:stretch>
        </p:blipFill>
        <p:spPr>
          <a:xfrm>
            <a:off x="6806541" y="3444747"/>
            <a:ext cx="8631216" cy="962371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Replication Controller"/>
          <p:cNvSpPr txBox="1"/>
          <p:nvPr>
            <p:ph type="title"/>
          </p:nvPr>
        </p:nvSpPr>
        <p:spPr>
          <a:prstGeom prst="rect">
            <a:avLst/>
          </a:prstGeom>
        </p:spPr>
        <p:txBody>
          <a:bodyPr/>
          <a:lstStyle/>
          <a:p>
            <a:pPr/>
            <a:r>
              <a:t>Replication Controller</a:t>
            </a:r>
          </a:p>
        </p:txBody>
      </p:sp>
      <p:sp>
        <p:nvSpPr>
          <p:cNvPr id="295" name="Ensures that a specified number of pod &quot;replicas&quot; are running…"/>
          <p:cNvSpPr txBox="1"/>
          <p:nvPr>
            <p:ph type="body" idx="1"/>
          </p:nvPr>
        </p:nvSpPr>
        <p:spPr>
          <a:prstGeom prst="rect">
            <a:avLst/>
          </a:prstGeom>
        </p:spPr>
        <p:txBody>
          <a:bodyPr/>
          <a:lstStyle/>
          <a:p>
            <a:pPr/>
            <a:r>
              <a:t>Ensures that a specified number of pod "replicas" are running</a:t>
            </a:r>
          </a:p>
          <a:p>
            <a:pPr lvl="1" marL="1147884" indent="-512884">
              <a:defRPr sz="4200"/>
            </a:pPr>
            <a:r>
              <a:t>Pod templates are cookie cutters</a:t>
            </a:r>
          </a:p>
          <a:p>
            <a:pPr lvl="1" marL="1147884" indent="-512884">
              <a:defRPr sz="4200"/>
            </a:pPr>
            <a:r>
              <a:t>Rescheduling</a:t>
            </a:r>
          </a:p>
          <a:p>
            <a:pPr lvl="1" marL="1147884" indent="-512884">
              <a:defRPr sz="4200"/>
            </a:pPr>
            <a:r>
              <a:t>Manual or auto-scale replicas</a:t>
            </a:r>
          </a:p>
          <a:p>
            <a:pPr lvl="1" marL="1147884" indent="-512884">
              <a:defRPr sz="4200"/>
            </a:pPr>
            <a:r>
              <a:t>Rolling updates</a:t>
            </a:r>
          </a:p>
          <a:p>
            <a:pPr/>
            <a:r>
              <a:t>Generally wrap a pod in a RC</a:t>
            </a:r>
          </a:p>
          <a:p>
            <a:pPr/>
            <a:r>
              <a:t>Only appropriate for pods with </a:t>
            </a:r>
            <a:r>
              <a:rPr>
                <a:latin typeface="Courier"/>
                <a:ea typeface="Courier"/>
                <a:cs typeface="Courier"/>
                <a:sym typeface="Courier"/>
              </a:rPr>
              <a:t>Restart=Always</a:t>
            </a:r>
            <a:r>
              <a:t> policy (default)</a:t>
            </a:r>
          </a:p>
        </p:txBody>
      </p:sp>
      <p:sp>
        <p:nvSpPr>
          <p:cNvPr id="2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9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9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9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9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9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95">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5"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Kubernetes Replication Controller Configuration"/>
          <p:cNvSpPr txBox="1"/>
          <p:nvPr>
            <p:ph type="title"/>
          </p:nvPr>
        </p:nvSpPr>
        <p:spPr>
          <a:prstGeom prst="rect">
            <a:avLst/>
          </a:prstGeom>
        </p:spPr>
        <p:txBody>
          <a:bodyPr/>
          <a:lstStyle>
            <a:lvl1pPr defTabSz="569594">
              <a:defRPr sz="7728"/>
            </a:lvl1pPr>
          </a:lstStyle>
          <a:p>
            <a:pPr/>
            <a:r>
              <a:t>Kubernetes Replication Controller Configuration</a:t>
            </a:r>
          </a:p>
        </p:txBody>
      </p:sp>
      <p:sp>
        <p:nvSpPr>
          <p:cNvPr id="2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0" name="Image" descr="Image"/>
          <p:cNvPicPr>
            <a:picLocks noChangeAspect="1"/>
          </p:cNvPicPr>
          <p:nvPr/>
        </p:nvPicPr>
        <p:blipFill>
          <a:blip r:embed="rId2">
            <a:extLst/>
          </a:blip>
          <a:stretch>
            <a:fillRect/>
          </a:stretch>
        </p:blipFill>
        <p:spPr>
          <a:xfrm>
            <a:off x="8014414" y="3286272"/>
            <a:ext cx="6960220" cy="1031199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Replication Controller"/>
          <p:cNvSpPr txBox="1"/>
          <p:nvPr>
            <p:ph type="title"/>
          </p:nvPr>
        </p:nvSpPr>
        <p:spPr>
          <a:prstGeom prst="rect">
            <a:avLst/>
          </a:prstGeom>
        </p:spPr>
        <p:txBody>
          <a:bodyPr/>
          <a:lstStyle/>
          <a:p>
            <a:pPr/>
            <a:r>
              <a:t>Replication Controller</a:t>
            </a:r>
          </a:p>
        </p:txBody>
      </p:sp>
      <p:sp>
        <p:nvSpPr>
          <p:cNvPr id="30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4" name="Master"/>
          <p:cNvSpPr/>
          <p:nvPr/>
        </p:nvSpPr>
        <p:spPr>
          <a:xfrm>
            <a:off x="5236750" y="3739411"/>
            <a:ext cx="3129298" cy="8451741"/>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lstStyle>
            <a:lvl1pPr defTabSz="584200">
              <a:defRPr b="1" sz="3200">
                <a:solidFill>
                  <a:srgbClr val="FFFFFF"/>
                </a:solidFill>
                <a:latin typeface="Helvetica"/>
                <a:ea typeface="Helvetica"/>
                <a:cs typeface="Helvetica"/>
                <a:sym typeface="Helvetica"/>
              </a:defRPr>
            </a:lvl1pPr>
          </a:lstStyle>
          <a:p>
            <a:pPr/>
            <a:r>
              <a:t>Master</a:t>
            </a:r>
          </a:p>
        </p:txBody>
      </p:sp>
      <p:sp>
        <p:nvSpPr>
          <p:cNvPr id="305" name="Worker 1"/>
          <p:cNvSpPr/>
          <p:nvPr/>
        </p:nvSpPr>
        <p:spPr>
          <a:xfrm>
            <a:off x="11188557" y="3733795"/>
            <a:ext cx="2728222" cy="2355066"/>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lstStyle>
            <a:lvl1pPr algn="l" defTabSz="584200">
              <a:defRPr b="1" sz="3200">
                <a:solidFill>
                  <a:srgbClr val="FFFFFF"/>
                </a:solidFill>
                <a:latin typeface="Helvetica"/>
                <a:ea typeface="Helvetica"/>
                <a:cs typeface="Helvetica"/>
                <a:sym typeface="Helvetica"/>
              </a:defRPr>
            </a:lvl1pPr>
          </a:lstStyle>
          <a:p>
            <a:pPr/>
            <a:r>
              <a:t>Worker 1</a:t>
            </a:r>
          </a:p>
        </p:txBody>
      </p:sp>
      <p:grpSp>
        <p:nvGrpSpPr>
          <p:cNvPr id="308" name="Group"/>
          <p:cNvGrpSpPr/>
          <p:nvPr/>
        </p:nvGrpSpPr>
        <p:grpSpPr>
          <a:xfrm>
            <a:off x="11773746" y="4561856"/>
            <a:ext cx="1810664" cy="1349109"/>
            <a:chOff x="0" y="0"/>
            <a:chExt cx="1810663" cy="1349108"/>
          </a:xfrm>
        </p:grpSpPr>
        <p:sp>
          <p:nvSpPr>
            <p:cNvPr id="306"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307"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sp>
        <p:nvSpPr>
          <p:cNvPr id="309" name="Worker 2"/>
          <p:cNvSpPr/>
          <p:nvPr/>
        </p:nvSpPr>
        <p:spPr>
          <a:xfrm>
            <a:off x="11188557" y="6784940"/>
            <a:ext cx="2728222" cy="2355067"/>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lstStyle>
            <a:lvl1pPr algn="l" defTabSz="584200">
              <a:defRPr b="1" sz="3200">
                <a:solidFill>
                  <a:srgbClr val="FFFFFF"/>
                </a:solidFill>
                <a:latin typeface="Helvetica"/>
                <a:ea typeface="Helvetica"/>
                <a:cs typeface="Helvetica"/>
                <a:sym typeface="Helvetica"/>
              </a:defRPr>
            </a:lvl1pPr>
          </a:lstStyle>
          <a:p>
            <a:pPr/>
            <a:r>
              <a:t>Worker 2</a:t>
            </a:r>
          </a:p>
        </p:txBody>
      </p:sp>
      <p:sp>
        <p:nvSpPr>
          <p:cNvPr id="310" name="Worker 3"/>
          <p:cNvSpPr/>
          <p:nvPr/>
        </p:nvSpPr>
        <p:spPr>
          <a:xfrm>
            <a:off x="11188557" y="9836085"/>
            <a:ext cx="2728222" cy="2355067"/>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lstStyle>
            <a:lvl1pPr algn="l" defTabSz="584200">
              <a:defRPr b="1" sz="3200">
                <a:solidFill>
                  <a:srgbClr val="FFFFFF"/>
                </a:solidFill>
                <a:latin typeface="Helvetica"/>
                <a:ea typeface="Helvetica"/>
                <a:cs typeface="Helvetica"/>
                <a:sym typeface="Helvetica"/>
              </a:defRPr>
            </a:lvl1pPr>
          </a:lstStyle>
          <a:p>
            <a:pPr/>
            <a:r>
              <a:t>Worker 3</a:t>
            </a:r>
          </a:p>
        </p:txBody>
      </p:sp>
      <p:sp>
        <p:nvSpPr>
          <p:cNvPr id="311" name="Replication Controller"/>
          <p:cNvSpPr/>
          <p:nvPr/>
        </p:nvSpPr>
        <p:spPr>
          <a:xfrm>
            <a:off x="5605585" y="4954098"/>
            <a:ext cx="2391628" cy="1091307"/>
          </a:xfrm>
          <a:prstGeom prst="rect">
            <a:avLst/>
          </a:prstGeom>
          <a:solidFill>
            <a:schemeClr val="accent6"/>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584200">
              <a:defRPr b="1" sz="2600">
                <a:solidFill>
                  <a:srgbClr val="FFFFFF"/>
                </a:solidFill>
                <a:latin typeface="Helvetica"/>
                <a:ea typeface="Helvetica"/>
                <a:cs typeface="Helvetica"/>
                <a:sym typeface="Helvetica"/>
              </a:defRPr>
            </a:pPr>
            <a:r>
              <a:t>Replication</a:t>
            </a:r>
            <a:br/>
            <a:r>
              <a:t>Controller</a:t>
            </a:r>
          </a:p>
        </p:txBody>
      </p:sp>
      <p:sp>
        <p:nvSpPr>
          <p:cNvPr id="319" name="Connection Line"/>
          <p:cNvSpPr/>
          <p:nvPr/>
        </p:nvSpPr>
        <p:spPr>
          <a:xfrm>
            <a:off x="7997212" y="4821753"/>
            <a:ext cx="3776535" cy="271373"/>
          </a:xfrm>
          <a:custGeom>
            <a:avLst/>
            <a:gdLst/>
            <a:ahLst/>
            <a:cxnLst>
              <a:cxn ang="0">
                <a:pos x="wd2" y="hd2"/>
              </a:cxn>
              <a:cxn ang="5400000">
                <a:pos x="wd2" y="hd2"/>
              </a:cxn>
              <a:cxn ang="10800000">
                <a:pos x="wd2" y="hd2"/>
              </a:cxn>
              <a:cxn ang="16200000">
                <a:pos x="wd2" y="hd2"/>
              </a:cxn>
            </a:cxnLst>
            <a:rect l="0" t="0" r="r" b="b"/>
            <a:pathLst>
              <a:path w="21600" h="16350" fill="norm" stroke="1" extrusionOk="0">
                <a:moveTo>
                  <a:pt x="0" y="16350"/>
                </a:moveTo>
                <a:cubicBezTo>
                  <a:pt x="7124" y="-3360"/>
                  <a:pt x="14324" y="-5250"/>
                  <a:pt x="21600" y="10680"/>
                </a:cubicBezTo>
              </a:path>
            </a:pathLst>
          </a:custGeom>
          <a:ln w="63500">
            <a:solidFill>
              <a:srgbClr val="000000"/>
            </a:solidFill>
            <a:miter lim="400000"/>
            <a:tailEnd type="triangle"/>
          </a:ln>
        </p:spPr>
        <p:txBody>
          <a:bodyPr/>
          <a:lstStyle/>
          <a:p>
            <a:pPr/>
          </a:p>
        </p:txBody>
      </p:sp>
      <p:sp>
        <p:nvSpPr>
          <p:cNvPr id="320" name="Connection Line"/>
          <p:cNvSpPr/>
          <p:nvPr/>
        </p:nvSpPr>
        <p:spPr>
          <a:xfrm>
            <a:off x="7549908" y="6045404"/>
            <a:ext cx="4223846" cy="20145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7658" y="11166"/>
                  <a:pt x="14858" y="18366"/>
                  <a:pt x="21600" y="21600"/>
                </a:cubicBezTo>
              </a:path>
            </a:pathLst>
          </a:custGeom>
          <a:ln w="63500">
            <a:solidFill>
              <a:srgbClr val="000000"/>
            </a:solidFill>
            <a:miter lim="400000"/>
            <a:tailEnd type="triangle"/>
          </a:ln>
        </p:spPr>
        <p:txBody>
          <a:bodyPr/>
          <a:lstStyle/>
          <a:p>
            <a:pPr/>
          </a:p>
        </p:txBody>
      </p:sp>
      <p:grpSp>
        <p:nvGrpSpPr>
          <p:cNvPr id="316" name="Group"/>
          <p:cNvGrpSpPr/>
          <p:nvPr/>
        </p:nvGrpSpPr>
        <p:grpSpPr>
          <a:xfrm>
            <a:off x="11773746" y="7535806"/>
            <a:ext cx="1810664" cy="1349110"/>
            <a:chOff x="0" y="0"/>
            <a:chExt cx="1810663" cy="1349108"/>
          </a:xfrm>
        </p:grpSpPr>
        <p:sp>
          <p:nvSpPr>
            <p:cNvPr id="314"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315"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pic>
        <p:nvPicPr>
          <p:cNvPr id="317" name="Image" descr="Image"/>
          <p:cNvPicPr>
            <a:picLocks noChangeAspect="1"/>
          </p:cNvPicPr>
          <p:nvPr/>
        </p:nvPicPr>
        <p:blipFill>
          <a:blip r:embed="rId2">
            <a:extLst/>
          </a:blip>
          <a:srcRect l="0" t="15332" r="0" b="20417"/>
          <a:stretch>
            <a:fillRect/>
          </a:stretch>
        </p:blipFill>
        <p:spPr>
          <a:xfrm>
            <a:off x="12052412" y="4833780"/>
            <a:ext cx="1253523" cy="805400"/>
          </a:xfrm>
          <a:prstGeom prst="rect">
            <a:avLst/>
          </a:prstGeom>
          <a:ln w="12700">
            <a:miter lim="400000"/>
          </a:ln>
        </p:spPr>
      </p:pic>
      <p:pic>
        <p:nvPicPr>
          <p:cNvPr id="318" name="Image" descr="Image"/>
          <p:cNvPicPr>
            <a:picLocks noChangeAspect="1"/>
          </p:cNvPicPr>
          <p:nvPr/>
        </p:nvPicPr>
        <p:blipFill>
          <a:blip r:embed="rId2">
            <a:extLst/>
          </a:blip>
          <a:srcRect l="0" t="15332" r="0" b="20417"/>
          <a:stretch>
            <a:fillRect/>
          </a:stretch>
        </p:blipFill>
        <p:spPr>
          <a:xfrm>
            <a:off x="12052412" y="7807731"/>
            <a:ext cx="1253523" cy="8054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RC: “Actual” vs “Desired” State"/>
          <p:cNvSpPr txBox="1"/>
          <p:nvPr>
            <p:ph type="title"/>
          </p:nvPr>
        </p:nvSpPr>
        <p:spPr>
          <a:prstGeom prst="rect">
            <a:avLst/>
          </a:prstGeom>
        </p:spPr>
        <p:txBody>
          <a:bodyPr/>
          <a:lstStyle/>
          <a:p>
            <a:pPr/>
            <a:r>
              <a:t>RC: “Actual” vs “Desired” State</a:t>
            </a:r>
          </a:p>
        </p:txBody>
      </p:sp>
      <p:sp>
        <p:nvSpPr>
          <p:cNvPr id="3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4" name="Worker 1"/>
          <p:cNvSpPr/>
          <p:nvPr/>
        </p:nvSpPr>
        <p:spPr>
          <a:xfrm>
            <a:off x="1946445" y="3762241"/>
            <a:ext cx="2728222" cy="2355066"/>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lstStyle>
            <a:lvl1pPr algn="l" defTabSz="584200">
              <a:defRPr b="1" sz="3200">
                <a:solidFill>
                  <a:srgbClr val="FFFFFF"/>
                </a:solidFill>
                <a:latin typeface="Helvetica"/>
                <a:ea typeface="Helvetica"/>
                <a:cs typeface="Helvetica"/>
                <a:sym typeface="Helvetica"/>
              </a:defRPr>
            </a:lvl1pPr>
          </a:lstStyle>
          <a:p>
            <a:pPr/>
            <a:r>
              <a:t>Worker 1</a:t>
            </a:r>
          </a:p>
        </p:txBody>
      </p:sp>
      <p:grpSp>
        <p:nvGrpSpPr>
          <p:cNvPr id="327" name="Group"/>
          <p:cNvGrpSpPr/>
          <p:nvPr/>
        </p:nvGrpSpPr>
        <p:grpSpPr>
          <a:xfrm>
            <a:off x="2531634" y="4590301"/>
            <a:ext cx="1810665" cy="1349110"/>
            <a:chOff x="0" y="0"/>
            <a:chExt cx="1810663" cy="1349108"/>
          </a:xfrm>
        </p:grpSpPr>
        <p:sp>
          <p:nvSpPr>
            <p:cNvPr id="325"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326"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sp>
        <p:nvSpPr>
          <p:cNvPr id="328" name="Worker 2"/>
          <p:cNvSpPr/>
          <p:nvPr/>
        </p:nvSpPr>
        <p:spPr>
          <a:xfrm>
            <a:off x="1946445" y="6813387"/>
            <a:ext cx="2728222" cy="2355066"/>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lstStyle>
            <a:lvl1pPr algn="l" defTabSz="584200">
              <a:defRPr b="1" sz="3200">
                <a:solidFill>
                  <a:srgbClr val="FFFFFF"/>
                </a:solidFill>
                <a:latin typeface="Helvetica"/>
                <a:ea typeface="Helvetica"/>
                <a:cs typeface="Helvetica"/>
                <a:sym typeface="Helvetica"/>
              </a:defRPr>
            </a:lvl1pPr>
          </a:lstStyle>
          <a:p>
            <a:pPr/>
            <a:r>
              <a:t>Worker 2</a:t>
            </a:r>
          </a:p>
        </p:txBody>
      </p:sp>
      <p:sp>
        <p:nvSpPr>
          <p:cNvPr id="329" name="Worker 3"/>
          <p:cNvSpPr/>
          <p:nvPr/>
        </p:nvSpPr>
        <p:spPr>
          <a:xfrm>
            <a:off x="1946445" y="9864531"/>
            <a:ext cx="2728222" cy="2355067"/>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lstStyle>
            <a:lvl1pPr algn="l" defTabSz="584200">
              <a:defRPr b="1" sz="3200">
                <a:solidFill>
                  <a:srgbClr val="FFFFFF"/>
                </a:solidFill>
                <a:latin typeface="Helvetica"/>
                <a:ea typeface="Helvetica"/>
                <a:cs typeface="Helvetica"/>
                <a:sym typeface="Helvetica"/>
              </a:defRPr>
            </a:lvl1pPr>
          </a:lstStyle>
          <a:p>
            <a:pPr/>
            <a:r>
              <a:t>Worker 3</a:t>
            </a:r>
          </a:p>
        </p:txBody>
      </p:sp>
      <p:grpSp>
        <p:nvGrpSpPr>
          <p:cNvPr id="332" name="Group"/>
          <p:cNvGrpSpPr/>
          <p:nvPr/>
        </p:nvGrpSpPr>
        <p:grpSpPr>
          <a:xfrm>
            <a:off x="2531634" y="7564253"/>
            <a:ext cx="1810665" cy="1349109"/>
            <a:chOff x="0" y="0"/>
            <a:chExt cx="1810663" cy="1349108"/>
          </a:xfrm>
        </p:grpSpPr>
        <p:sp>
          <p:nvSpPr>
            <p:cNvPr id="330"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331"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sp>
        <p:nvSpPr>
          <p:cNvPr id="333" name="Worker 1"/>
          <p:cNvSpPr/>
          <p:nvPr/>
        </p:nvSpPr>
        <p:spPr>
          <a:xfrm>
            <a:off x="6056776" y="3762241"/>
            <a:ext cx="2728222" cy="2355067"/>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lstStyle>
            <a:lvl1pPr algn="l" defTabSz="584200">
              <a:defRPr b="1" sz="3200">
                <a:solidFill>
                  <a:srgbClr val="FFFFFF"/>
                </a:solidFill>
                <a:latin typeface="Helvetica"/>
                <a:ea typeface="Helvetica"/>
                <a:cs typeface="Helvetica"/>
                <a:sym typeface="Helvetica"/>
              </a:defRPr>
            </a:lvl1pPr>
          </a:lstStyle>
          <a:p>
            <a:pPr/>
            <a:r>
              <a:t>Worker 1</a:t>
            </a:r>
          </a:p>
        </p:txBody>
      </p:sp>
      <p:grpSp>
        <p:nvGrpSpPr>
          <p:cNvPr id="336" name="Group"/>
          <p:cNvGrpSpPr/>
          <p:nvPr/>
        </p:nvGrpSpPr>
        <p:grpSpPr>
          <a:xfrm>
            <a:off x="6641965" y="4590302"/>
            <a:ext cx="1810664" cy="1349109"/>
            <a:chOff x="0" y="0"/>
            <a:chExt cx="1810663" cy="1349108"/>
          </a:xfrm>
        </p:grpSpPr>
        <p:sp>
          <p:nvSpPr>
            <p:cNvPr id="334"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335"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sp>
        <p:nvSpPr>
          <p:cNvPr id="337" name="Worker 2"/>
          <p:cNvSpPr/>
          <p:nvPr/>
        </p:nvSpPr>
        <p:spPr>
          <a:xfrm>
            <a:off x="6056776" y="6813387"/>
            <a:ext cx="2728222" cy="2355066"/>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lstStyle>
            <a:lvl1pPr algn="l" defTabSz="584200">
              <a:defRPr b="1" sz="3200">
                <a:solidFill>
                  <a:srgbClr val="FFFFFF"/>
                </a:solidFill>
                <a:latin typeface="Helvetica"/>
                <a:ea typeface="Helvetica"/>
                <a:cs typeface="Helvetica"/>
                <a:sym typeface="Helvetica"/>
              </a:defRPr>
            </a:lvl1pPr>
          </a:lstStyle>
          <a:p>
            <a:pPr/>
            <a:r>
              <a:t>Worker 2</a:t>
            </a:r>
          </a:p>
        </p:txBody>
      </p:sp>
      <p:sp>
        <p:nvSpPr>
          <p:cNvPr id="338" name="Worker 3"/>
          <p:cNvSpPr/>
          <p:nvPr/>
        </p:nvSpPr>
        <p:spPr>
          <a:xfrm>
            <a:off x="6056776" y="9864531"/>
            <a:ext cx="2728222" cy="2355067"/>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lstStyle>
            <a:lvl1pPr algn="l" defTabSz="584200">
              <a:defRPr b="1" sz="3200">
                <a:solidFill>
                  <a:srgbClr val="FFFFFF"/>
                </a:solidFill>
                <a:latin typeface="Helvetica"/>
                <a:ea typeface="Helvetica"/>
                <a:cs typeface="Helvetica"/>
                <a:sym typeface="Helvetica"/>
              </a:defRPr>
            </a:lvl1pPr>
          </a:lstStyle>
          <a:p>
            <a:pPr/>
            <a:r>
              <a:t>Worker 3</a:t>
            </a:r>
          </a:p>
        </p:txBody>
      </p:sp>
      <p:grpSp>
        <p:nvGrpSpPr>
          <p:cNvPr id="341" name="Group"/>
          <p:cNvGrpSpPr/>
          <p:nvPr/>
        </p:nvGrpSpPr>
        <p:grpSpPr>
          <a:xfrm>
            <a:off x="6641965" y="7564253"/>
            <a:ext cx="1810664" cy="1349109"/>
            <a:chOff x="0" y="0"/>
            <a:chExt cx="1810663" cy="1349108"/>
          </a:xfrm>
        </p:grpSpPr>
        <p:sp>
          <p:nvSpPr>
            <p:cNvPr id="339"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340"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sp>
        <p:nvSpPr>
          <p:cNvPr id="342" name="✘"/>
          <p:cNvSpPr txBox="1"/>
          <p:nvPr/>
        </p:nvSpPr>
        <p:spPr>
          <a:xfrm>
            <a:off x="7853986" y="6813387"/>
            <a:ext cx="1118196" cy="1552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584200">
              <a:defRPr sz="11200">
                <a:solidFill>
                  <a:schemeClr val="accent5"/>
                </a:solidFill>
              </a:defRPr>
            </a:lvl1pPr>
          </a:lstStyle>
          <a:p>
            <a:pPr/>
            <a:r>
              <a:t>✘</a:t>
            </a:r>
          </a:p>
        </p:txBody>
      </p:sp>
      <p:sp>
        <p:nvSpPr>
          <p:cNvPr id="343" name="Arrow"/>
          <p:cNvSpPr/>
          <p:nvPr/>
        </p:nvSpPr>
        <p:spPr>
          <a:xfrm>
            <a:off x="9518691" y="7556155"/>
            <a:ext cx="1566749" cy="869530"/>
          </a:xfrm>
          <a:prstGeom prst="rightArrow">
            <a:avLst>
              <a:gd name="adj1" fmla="val 27044"/>
              <a:gd name="adj2" fmla="val 37746"/>
            </a:avLst>
          </a:prstGeom>
          <a:solidFill>
            <a:srgbClr val="000000"/>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344" name="OR"/>
          <p:cNvSpPr txBox="1"/>
          <p:nvPr/>
        </p:nvSpPr>
        <p:spPr>
          <a:xfrm>
            <a:off x="14628879" y="7564253"/>
            <a:ext cx="103187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OR</a:t>
            </a:r>
          </a:p>
        </p:txBody>
      </p:sp>
      <p:sp>
        <p:nvSpPr>
          <p:cNvPr id="345" name="OR"/>
          <p:cNvSpPr txBox="1"/>
          <p:nvPr/>
        </p:nvSpPr>
        <p:spPr>
          <a:xfrm>
            <a:off x="18926395" y="7564253"/>
            <a:ext cx="103187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OR</a:t>
            </a:r>
          </a:p>
        </p:txBody>
      </p:sp>
      <p:grpSp>
        <p:nvGrpSpPr>
          <p:cNvPr id="357" name="Group"/>
          <p:cNvGrpSpPr/>
          <p:nvPr/>
        </p:nvGrpSpPr>
        <p:grpSpPr>
          <a:xfrm>
            <a:off x="20226979" y="3762241"/>
            <a:ext cx="2728222" cy="8457357"/>
            <a:chOff x="0" y="0"/>
            <a:chExt cx="2728220" cy="8457355"/>
          </a:xfrm>
        </p:grpSpPr>
        <p:sp>
          <p:nvSpPr>
            <p:cNvPr id="346" name="Worker 1"/>
            <p:cNvSpPr/>
            <p:nvPr/>
          </p:nvSpPr>
          <p:spPr>
            <a:xfrm>
              <a:off x="0" y="0"/>
              <a:ext cx="2728221" cy="2355066"/>
            </a:xfrm>
            <a:prstGeom prst="rect">
              <a:avLst/>
            </a:prstGeom>
            <a:solidFill>
              <a:schemeClr val="accent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lvl1pPr algn="l" defTabSz="584200">
                <a:defRPr b="1" sz="3200">
                  <a:solidFill>
                    <a:srgbClr val="FFFFFF"/>
                  </a:solidFill>
                  <a:latin typeface="Helvetica"/>
                  <a:ea typeface="Helvetica"/>
                  <a:cs typeface="Helvetica"/>
                  <a:sym typeface="Helvetica"/>
                </a:defRPr>
              </a:lvl1pPr>
            </a:lstStyle>
            <a:p>
              <a:pPr/>
              <a:r>
                <a:t>Worker 1</a:t>
              </a:r>
            </a:p>
          </p:txBody>
        </p:sp>
        <p:grpSp>
          <p:nvGrpSpPr>
            <p:cNvPr id="349" name="Group"/>
            <p:cNvGrpSpPr/>
            <p:nvPr/>
          </p:nvGrpSpPr>
          <p:grpSpPr>
            <a:xfrm>
              <a:off x="585189" y="828060"/>
              <a:ext cx="1810664" cy="1349110"/>
              <a:chOff x="0" y="0"/>
              <a:chExt cx="1810663" cy="1349108"/>
            </a:xfrm>
          </p:grpSpPr>
          <p:sp>
            <p:nvSpPr>
              <p:cNvPr id="347"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348"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sp>
          <p:nvSpPr>
            <p:cNvPr id="350" name="Worker 2"/>
            <p:cNvSpPr/>
            <p:nvPr/>
          </p:nvSpPr>
          <p:spPr>
            <a:xfrm>
              <a:off x="0" y="3051145"/>
              <a:ext cx="2728221" cy="2355067"/>
            </a:xfrm>
            <a:prstGeom prst="rect">
              <a:avLst/>
            </a:prstGeom>
            <a:solidFill>
              <a:schemeClr val="accent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lvl1pPr algn="l" defTabSz="584200">
                <a:defRPr b="1" sz="3200">
                  <a:solidFill>
                    <a:srgbClr val="FFFFFF"/>
                  </a:solidFill>
                  <a:latin typeface="Helvetica"/>
                  <a:ea typeface="Helvetica"/>
                  <a:cs typeface="Helvetica"/>
                  <a:sym typeface="Helvetica"/>
                </a:defRPr>
              </a:lvl1pPr>
            </a:lstStyle>
            <a:p>
              <a:pPr/>
              <a:r>
                <a:t>Worker 2</a:t>
              </a:r>
            </a:p>
          </p:txBody>
        </p:sp>
        <p:sp>
          <p:nvSpPr>
            <p:cNvPr id="351" name="Worker 3"/>
            <p:cNvSpPr/>
            <p:nvPr/>
          </p:nvSpPr>
          <p:spPr>
            <a:xfrm>
              <a:off x="0" y="6102290"/>
              <a:ext cx="2728221" cy="2355066"/>
            </a:xfrm>
            <a:prstGeom prst="rect">
              <a:avLst/>
            </a:prstGeom>
            <a:solidFill>
              <a:schemeClr val="accent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lvl1pPr algn="l" defTabSz="584200">
                <a:defRPr b="1" sz="3200">
                  <a:solidFill>
                    <a:srgbClr val="FFFFFF"/>
                  </a:solidFill>
                  <a:latin typeface="Helvetica"/>
                  <a:ea typeface="Helvetica"/>
                  <a:cs typeface="Helvetica"/>
                  <a:sym typeface="Helvetica"/>
                </a:defRPr>
              </a:lvl1pPr>
            </a:lstStyle>
            <a:p>
              <a:pPr/>
              <a:r>
                <a:t>Worker 3</a:t>
              </a:r>
            </a:p>
          </p:txBody>
        </p:sp>
        <p:pic>
          <p:nvPicPr>
            <p:cNvPr id="352" name="Image" descr="Image"/>
            <p:cNvPicPr>
              <a:picLocks noChangeAspect="1"/>
            </p:cNvPicPr>
            <p:nvPr/>
          </p:nvPicPr>
          <p:blipFill>
            <a:blip r:embed="rId2">
              <a:extLst/>
            </a:blip>
            <a:stretch>
              <a:fillRect/>
            </a:stretch>
          </p:blipFill>
          <p:spPr>
            <a:xfrm>
              <a:off x="1093503" y="1105597"/>
              <a:ext cx="794036" cy="794036"/>
            </a:xfrm>
            <a:prstGeom prst="rect">
              <a:avLst/>
            </a:prstGeom>
            <a:ln w="12700" cap="flat">
              <a:noFill/>
              <a:miter lim="400000"/>
            </a:ln>
            <a:effectLst/>
          </p:spPr>
        </p:pic>
        <p:grpSp>
          <p:nvGrpSpPr>
            <p:cNvPr id="355" name="Group"/>
            <p:cNvGrpSpPr/>
            <p:nvPr/>
          </p:nvGrpSpPr>
          <p:grpSpPr>
            <a:xfrm>
              <a:off x="840682" y="1005956"/>
              <a:ext cx="1810664" cy="1349110"/>
              <a:chOff x="0" y="0"/>
              <a:chExt cx="1810663" cy="1349108"/>
            </a:xfrm>
          </p:grpSpPr>
          <p:sp>
            <p:nvSpPr>
              <p:cNvPr id="353"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354"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pic>
          <p:nvPicPr>
            <p:cNvPr id="356" name="Image" descr="Image"/>
            <p:cNvPicPr>
              <a:picLocks noChangeAspect="1"/>
            </p:cNvPicPr>
            <p:nvPr/>
          </p:nvPicPr>
          <p:blipFill>
            <a:blip r:embed="rId3">
              <a:extLst/>
            </a:blip>
            <a:srcRect l="0" t="15332" r="0" b="20417"/>
            <a:stretch>
              <a:fillRect/>
            </a:stretch>
          </p:blipFill>
          <p:spPr>
            <a:xfrm>
              <a:off x="1119348" y="1277881"/>
              <a:ext cx="1253523" cy="805400"/>
            </a:xfrm>
            <a:prstGeom prst="rect">
              <a:avLst/>
            </a:prstGeom>
            <a:ln w="12700" cap="flat">
              <a:noFill/>
              <a:miter lim="400000"/>
            </a:ln>
            <a:effectLst/>
          </p:spPr>
        </p:pic>
      </p:grpSp>
      <p:grpSp>
        <p:nvGrpSpPr>
          <p:cNvPr id="370" name="Group"/>
          <p:cNvGrpSpPr/>
          <p:nvPr/>
        </p:nvGrpSpPr>
        <p:grpSpPr>
          <a:xfrm>
            <a:off x="15929463" y="3762241"/>
            <a:ext cx="2728222" cy="8457357"/>
            <a:chOff x="0" y="0"/>
            <a:chExt cx="2728220" cy="8457355"/>
          </a:xfrm>
        </p:grpSpPr>
        <p:grpSp>
          <p:nvGrpSpPr>
            <p:cNvPr id="367" name="Group"/>
            <p:cNvGrpSpPr/>
            <p:nvPr/>
          </p:nvGrpSpPr>
          <p:grpSpPr>
            <a:xfrm>
              <a:off x="0" y="0"/>
              <a:ext cx="2728221" cy="8457356"/>
              <a:chOff x="0" y="0"/>
              <a:chExt cx="2728220" cy="8457355"/>
            </a:xfrm>
          </p:grpSpPr>
          <p:sp>
            <p:nvSpPr>
              <p:cNvPr id="358" name="Worker 1"/>
              <p:cNvSpPr/>
              <p:nvPr/>
            </p:nvSpPr>
            <p:spPr>
              <a:xfrm>
                <a:off x="0" y="0"/>
                <a:ext cx="2728221" cy="2355066"/>
              </a:xfrm>
              <a:prstGeom prst="rect">
                <a:avLst/>
              </a:prstGeom>
              <a:solidFill>
                <a:schemeClr val="accent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lvl1pPr algn="l" defTabSz="584200">
                  <a:defRPr b="1" sz="3200">
                    <a:solidFill>
                      <a:srgbClr val="FFFFFF"/>
                    </a:solidFill>
                    <a:latin typeface="Helvetica"/>
                    <a:ea typeface="Helvetica"/>
                    <a:cs typeface="Helvetica"/>
                    <a:sym typeface="Helvetica"/>
                  </a:defRPr>
                </a:lvl1pPr>
              </a:lstStyle>
              <a:p>
                <a:pPr/>
                <a:r>
                  <a:t>Worker 1</a:t>
                </a:r>
              </a:p>
            </p:txBody>
          </p:sp>
          <p:grpSp>
            <p:nvGrpSpPr>
              <p:cNvPr id="361" name="Group"/>
              <p:cNvGrpSpPr/>
              <p:nvPr/>
            </p:nvGrpSpPr>
            <p:grpSpPr>
              <a:xfrm>
                <a:off x="585189" y="828060"/>
                <a:ext cx="1810664" cy="1349110"/>
                <a:chOff x="0" y="0"/>
                <a:chExt cx="1810663" cy="1349108"/>
              </a:xfrm>
            </p:grpSpPr>
            <p:sp>
              <p:nvSpPr>
                <p:cNvPr id="359"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360"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sp>
            <p:nvSpPr>
              <p:cNvPr id="362" name="Worker 2"/>
              <p:cNvSpPr/>
              <p:nvPr/>
            </p:nvSpPr>
            <p:spPr>
              <a:xfrm>
                <a:off x="0" y="3051145"/>
                <a:ext cx="2728221" cy="2355067"/>
              </a:xfrm>
              <a:prstGeom prst="rect">
                <a:avLst/>
              </a:prstGeom>
              <a:solidFill>
                <a:schemeClr val="accent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lvl1pPr algn="l" defTabSz="584200">
                  <a:defRPr b="1" sz="3200">
                    <a:solidFill>
                      <a:srgbClr val="FFFFFF"/>
                    </a:solidFill>
                    <a:latin typeface="Helvetica"/>
                    <a:ea typeface="Helvetica"/>
                    <a:cs typeface="Helvetica"/>
                    <a:sym typeface="Helvetica"/>
                  </a:defRPr>
                </a:lvl1pPr>
              </a:lstStyle>
              <a:p>
                <a:pPr/>
                <a:r>
                  <a:t>Worker 2</a:t>
                </a:r>
              </a:p>
            </p:txBody>
          </p:sp>
          <p:sp>
            <p:nvSpPr>
              <p:cNvPr id="363" name="Worker 3"/>
              <p:cNvSpPr/>
              <p:nvPr/>
            </p:nvSpPr>
            <p:spPr>
              <a:xfrm>
                <a:off x="0" y="6102290"/>
                <a:ext cx="2728221" cy="2355066"/>
              </a:xfrm>
              <a:prstGeom prst="rect">
                <a:avLst/>
              </a:prstGeom>
              <a:solidFill>
                <a:schemeClr val="accent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lvl1pPr algn="l" defTabSz="584200">
                  <a:defRPr b="1" sz="3200">
                    <a:solidFill>
                      <a:srgbClr val="FFFFFF"/>
                    </a:solidFill>
                    <a:latin typeface="Helvetica"/>
                    <a:ea typeface="Helvetica"/>
                    <a:cs typeface="Helvetica"/>
                    <a:sym typeface="Helvetica"/>
                  </a:defRPr>
                </a:lvl1pPr>
              </a:lstStyle>
              <a:p>
                <a:pPr/>
                <a:r>
                  <a:t>Worker 3</a:t>
                </a:r>
              </a:p>
            </p:txBody>
          </p:sp>
          <p:grpSp>
            <p:nvGrpSpPr>
              <p:cNvPr id="366" name="Group"/>
              <p:cNvGrpSpPr/>
              <p:nvPr/>
            </p:nvGrpSpPr>
            <p:grpSpPr>
              <a:xfrm>
                <a:off x="585189" y="6961204"/>
                <a:ext cx="1810664" cy="1349109"/>
                <a:chOff x="0" y="0"/>
                <a:chExt cx="1810663" cy="1349108"/>
              </a:xfrm>
            </p:grpSpPr>
            <p:sp>
              <p:nvSpPr>
                <p:cNvPr id="364"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365"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grpSp>
        <p:pic>
          <p:nvPicPr>
            <p:cNvPr id="368" name="Image" descr="Image"/>
            <p:cNvPicPr>
              <a:picLocks noChangeAspect="1"/>
            </p:cNvPicPr>
            <p:nvPr/>
          </p:nvPicPr>
          <p:blipFill>
            <a:blip r:embed="rId3">
              <a:extLst/>
            </a:blip>
            <a:srcRect l="0" t="15332" r="0" b="20417"/>
            <a:stretch>
              <a:fillRect/>
            </a:stretch>
          </p:blipFill>
          <p:spPr>
            <a:xfrm>
              <a:off x="920463" y="1099985"/>
              <a:ext cx="1253523" cy="805400"/>
            </a:xfrm>
            <a:prstGeom prst="rect">
              <a:avLst/>
            </a:prstGeom>
            <a:ln w="12700" cap="flat">
              <a:noFill/>
              <a:miter lim="400000"/>
            </a:ln>
            <a:effectLst/>
          </p:spPr>
        </p:pic>
        <p:pic>
          <p:nvPicPr>
            <p:cNvPr id="369" name="Image" descr="Image"/>
            <p:cNvPicPr>
              <a:picLocks noChangeAspect="1"/>
            </p:cNvPicPr>
            <p:nvPr/>
          </p:nvPicPr>
          <p:blipFill>
            <a:blip r:embed="rId3">
              <a:extLst/>
            </a:blip>
            <a:srcRect l="0" t="15332" r="0" b="20417"/>
            <a:stretch>
              <a:fillRect/>
            </a:stretch>
          </p:blipFill>
          <p:spPr>
            <a:xfrm>
              <a:off x="920463" y="7184133"/>
              <a:ext cx="1253523" cy="805400"/>
            </a:xfrm>
            <a:prstGeom prst="rect">
              <a:avLst/>
            </a:prstGeom>
            <a:ln w="12700" cap="flat">
              <a:noFill/>
              <a:miter lim="400000"/>
            </a:ln>
            <a:effectLst/>
          </p:spPr>
        </p:pic>
      </p:grpSp>
      <p:grpSp>
        <p:nvGrpSpPr>
          <p:cNvPr id="382" name="Group"/>
          <p:cNvGrpSpPr/>
          <p:nvPr/>
        </p:nvGrpSpPr>
        <p:grpSpPr>
          <a:xfrm>
            <a:off x="11631948" y="3762241"/>
            <a:ext cx="2728222" cy="8457357"/>
            <a:chOff x="0" y="0"/>
            <a:chExt cx="2728220" cy="8457355"/>
          </a:xfrm>
        </p:grpSpPr>
        <p:sp>
          <p:nvSpPr>
            <p:cNvPr id="371" name="Worker 1"/>
            <p:cNvSpPr/>
            <p:nvPr/>
          </p:nvSpPr>
          <p:spPr>
            <a:xfrm>
              <a:off x="0" y="0"/>
              <a:ext cx="2728221" cy="2355066"/>
            </a:xfrm>
            <a:prstGeom prst="rect">
              <a:avLst/>
            </a:prstGeom>
            <a:solidFill>
              <a:schemeClr val="accent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lvl1pPr algn="l" defTabSz="584200">
                <a:defRPr b="1" sz="3200">
                  <a:solidFill>
                    <a:srgbClr val="FFFFFF"/>
                  </a:solidFill>
                  <a:latin typeface="Helvetica"/>
                  <a:ea typeface="Helvetica"/>
                  <a:cs typeface="Helvetica"/>
                  <a:sym typeface="Helvetica"/>
                </a:defRPr>
              </a:lvl1pPr>
            </a:lstStyle>
            <a:p>
              <a:pPr/>
              <a:r>
                <a:t>Worker 1</a:t>
              </a:r>
            </a:p>
          </p:txBody>
        </p:sp>
        <p:grpSp>
          <p:nvGrpSpPr>
            <p:cNvPr id="374" name="Group"/>
            <p:cNvGrpSpPr/>
            <p:nvPr/>
          </p:nvGrpSpPr>
          <p:grpSpPr>
            <a:xfrm>
              <a:off x="585189" y="828060"/>
              <a:ext cx="1810664" cy="1349110"/>
              <a:chOff x="0" y="0"/>
              <a:chExt cx="1810663" cy="1349108"/>
            </a:xfrm>
          </p:grpSpPr>
          <p:sp>
            <p:nvSpPr>
              <p:cNvPr id="372"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373"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sp>
          <p:nvSpPr>
            <p:cNvPr id="375" name="Worker 2"/>
            <p:cNvSpPr/>
            <p:nvPr/>
          </p:nvSpPr>
          <p:spPr>
            <a:xfrm>
              <a:off x="0" y="3051145"/>
              <a:ext cx="2728221" cy="2355067"/>
            </a:xfrm>
            <a:prstGeom prst="rect">
              <a:avLst/>
            </a:prstGeom>
            <a:solidFill>
              <a:schemeClr val="accent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lvl1pPr algn="l" defTabSz="584200">
                <a:defRPr b="1" sz="3200">
                  <a:solidFill>
                    <a:srgbClr val="FFFFFF"/>
                  </a:solidFill>
                  <a:latin typeface="Helvetica"/>
                  <a:ea typeface="Helvetica"/>
                  <a:cs typeface="Helvetica"/>
                  <a:sym typeface="Helvetica"/>
                </a:defRPr>
              </a:lvl1pPr>
            </a:lstStyle>
            <a:p>
              <a:pPr/>
              <a:r>
                <a:t>Worker 2</a:t>
              </a:r>
            </a:p>
          </p:txBody>
        </p:sp>
        <p:sp>
          <p:nvSpPr>
            <p:cNvPr id="376" name="Worker 3"/>
            <p:cNvSpPr/>
            <p:nvPr/>
          </p:nvSpPr>
          <p:spPr>
            <a:xfrm>
              <a:off x="0" y="6102290"/>
              <a:ext cx="2728221" cy="2355066"/>
            </a:xfrm>
            <a:prstGeom prst="rect">
              <a:avLst/>
            </a:prstGeom>
            <a:solidFill>
              <a:schemeClr val="accent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lvl1pPr algn="l" defTabSz="584200">
                <a:defRPr b="1" sz="3200">
                  <a:solidFill>
                    <a:srgbClr val="FFFFFF"/>
                  </a:solidFill>
                  <a:latin typeface="Helvetica"/>
                  <a:ea typeface="Helvetica"/>
                  <a:cs typeface="Helvetica"/>
                  <a:sym typeface="Helvetica"/>
                </a:defRPr>
              </a:lvl1pPr>
            </a:lstStyle>
            <a:p>
              <a:pPr/>
              <a:r>
                <a:t>Worker 3</a:t>
              </a:r>
            </a:p>
          </p:txBody>
        </p:sp>
        <p:grpSp>
          <p:nvGrpSpPr>
            <p:cNvPr id="379" name="Group"/>
            <p:cNvGrpSpPr/>
            <p:nvPr/>
          </p:nvGrpSpPr>
          <p:grpSpPr>
            <a:xfrm>
              <a:off x="585189" y="3802011"/>
              <a:ext cx="1810664" cy="1349109"/>
              <a:chOff x="0" y="0"/>
              <a:chExt cx="1810663" cy="1349108"/>
            </a:xfrm>
          </p:grpSpPr>
          <p:sp>
            <p:nvSpPr>
              <p:cNvPr id="377"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378"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pic>
          <p:nvPicPr>
            <p:cNvPr id="380" name="Image" descr="Image"/>
            <p:cNvPicPr>
              <a:picLocks noChangeAspect="1"/>
            </p:cNvPicPr>
            <p:nvPr/>
          </p:nvPicPr>
          <p:blipFill>
            <a:blip r:embed="rId3">
              <a:extLst/>
            </a:blip>
            <a:srcRect l="0" t="15332" r="0" b="20417"/>
            <a:stretch>
              <a:fillRect/>
            </a:stretch>
          </p:blipFill>
          <p:spPr>
            <a:xfrm>
              <a:off x="1000242" y="1099985"/>
              <a:ext cx="1253522" cy="805400"/>
            </a:xfrm>
            <a:prstGeom prst="rect">
              <a:avLst/>
            </a:prstGeom>
            <a:ln w="12700" cap="flat">
              <a:noFill/>
              <a:miter lim="400000"/>
            </a:ln>
            <a:effectLst/>
          </p:spPr>
        </p:pic>
        <p:pic>
          <p:nvPicPr>
            <p:cNvPr id="381" name="Image" descr="Image"/>
            <p:cNvPicPr>
              <a:picLocks noChangeAspect="1"/>
            </p:cNvPicPr>
            <p:nvPr/>
          </p:nvPicPr>
          <p:blipFill>
            <a:blip r:embed="rId3">
              <a:extLst/>
            </a:blip>
            <a:srcRect l="0" t="15332" r="0" b="20417"/>
            <a:stretch>
              <a:fillRect/>
            </a:stretch>
          </p:blipFill>
          <p:spPr>
            <a:xfrm>
              <a:off x="1000242" y="3983316"/>
              <a:ext cx="1253522" cy="805400"/>
            </a:xfrm>
            <a:prstGeom prst="rect">
              <a:avLst/>
            </a:prstGeom>
            <a:ln w="12700" cap="flat">
              <a:noFill/>
              <a:miter lim="400000"/>
            </a:ln>
            <a:effectLst/>
          </p:spPr>
        </p:pic>
      </p:grpSp>
      <p:pic>
        <p:nvPicPr>
          <p:cNvPr id="383" name="Image" descr="Image"/>
          <p:cNvPicPr>
            <a:picLocks noChangeAspect="1"/>
          </p:cNvPicPr>
          <p:nvPr/>
        </p:nvPicPr>
        <p:blipFill>
          <a:blip r:embed="rId3">
            <a:extLst/>
          </a:blip>
          <a:srcRect l="0" t="15332" r="0" b="20417"/>
          <a:stretch>
            <a:fillRect/>
          </a:stretch>
        </p:blipFill>
        <p:spPr>
          <a:xfrm>
            <a:off x="6957710" y="4862226"/>
            <a:ext cx="1253523" cy="805400"/>
          </a:xfrm>
          <a:prstGeom prst="rect">
            <a:avLst/>
          </a:prstGeom>
          <a:ln w="12700">
            <a:miter lim="400000"/>
          </a:ln>
        </p:spPr>
      </p:pic>
      <p:pic>
        <p:nvPicPr>
          <p:cNvPr id="384" name="Image" descr="Image"/>
          <p:cNvPicPr>
            <a:picLocks noChangeAspect="1"/>
          </p:cNvPicPr>
          <p:nvPr/>
        </p:nvPicPr>
        <p:blipFill>
          <a:blip r:embed="rId3">
            <a:extLst/>
          </a:blip>
          <a:srcRect l="0" t="15332" r="0" b="20417"/>
          <a:stretch>
            <a:fillRect/>
          </a:stretch>
        </p:blipFill>
        <p:spPr>
          <a:xfrm>
            <a:off x="6957710" y="7745558"/>
            <a:ext cx="1253523" cy="805400"/>
          </a:xfrm>
          <a:prstGeom prst="rect">
            <a:avLst/>
          </a:prstGeom>
          <a:ln w="12700">
            <a:miter lim="400000"/>
          </a:ln>
        </p:spPr>
      </p:pic>
      <p:pic>
        <p:nvPicPr>
          <p:cNvPr id="385" name="Image" descr="Image"/>
          <p:cNvPicPr>
            <a:picLocks noChangeAspect="1"/>
          </p:cNvPicPr>
          <p:nvPr/>
        </p:nvPicPr>
        <p:blipFill>
          <a:blip r:embed="rId3">
            <a:extLst/>
          </a:blip>
          <a:srcRect l="0" t="15332" r="0" b="20417"/>
          <a:stretch>
            <a:fillRect/>
          </a:stretch>
        </p:blipFill>
        <p:spPr>
          <a:xfrm>
            <a:off x="2810300" y="4862226"/>
            <a:ext cx="1253523" cy="805400"/>
          </a:xfrm>
          <a:prstGeom prst="rect">
            <a:avLst/>
          </a:prstGeom>
          <a:ln w="12700">
            <a:miter lim="400000"/>
          </a:ln>
        </p:spPr>
      </p:pic>
      <p:pic>
        <p:nvPicPr>
          <p:cNvPr id="386" name="Image" descr="Image"/>
          <p:cNvPicPr>
            <a:picLocks noChangeAspect="1"/>
          </p:cNvPicPr>
          <p:nvPr/>
        </p:nvPicPr>
        <p:blipFill>
          <a:blip r:embed="rId3">
            <a:extLst/>
          </a:blip>
          <a:srcRect l="0" t="15332" r="0" b="20417"/>
          <a:stretch>
            <a:fillRect/>
          </a:stretch>
        </p:blipFill>
        <p:spPr>
          <a:xfrm>
            <a:off x="2810300" y="7836177"/>
            <a:ext cx="1253523" cy="8054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44"/>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37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345"/>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7" fill="hold">
                                  <p:stCondLst>
                                    <p:cond delay="0"/>
                                  </p:stCondLst>
                                  <p:iterate type="el" backwards="0">
                                    <p:tmAbs val="0"/>
                                  </p:iterate>
                                  <p:childTnLst>
                                    <p:set>
                                      <p:cBhvr>
                                        <p:cTn id="28" fill="hold"/>
                                        <p:tgtEl>
                                          <p:spTgt spid="3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5" grpId="6"/>
      <p:bldP build="whole" bldLvl="1" animBg="1" rev="0" advAuto="0" spid="370" grpId="5"/>
      <p:bldP build="whole" bldLvl="1" animBg="1" rev="0" advAuto="0" spid="357" grpId="7"/>
      <p:bldP build="whole" bldLvl="1" animBg="1" rev="0" advAuto="0" spid="342" grpId="1"/>
      <p:bldP build="whole" bldLvl="1" animBg="1" rev="0" advAuto="0" spid="344" grpId="4"/>
      <p:bldP build="whole" bldLvl="1" animBg="1" rev="0" advAuto="0" spid="343" grpId="2"/>
      <p:bldP build="whole" bldLvl="1" animBg="1" rev="0" advAuto="0" spid="382" grpId="3"/>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 name="Docker Captain…"/>
          <p:cNvSpPr txBox="1"/>
          <p:nvPr>
            <p:ph type="body" sz="half" idx="1"/>
          </p:nvPr>
        </p:nvSpPr>
        <p:spPr>
          <a:xfrm>
            <a:off x="1711548" y="2254250"/>
            <a:ext cx="10819381" cy="9207500"/>
          </a:xfrm>
          <a:prstGeom prst="rect">
            <a:avLst/>
          </a:prstGeom>
        </p:spPr>
        <p:txBody>
          <a:bodyPr/>
          <a:lstStyle/>
          <a:p>
            <a:pPr marL="0" indent="0" algn="ctr">
              <a:buSzTx/>
              <a:buNone/>
            </a:pPr>
            <a:r>
              <a:t>Docker Captain</a:t>
            </a:r>
          </a:p>
          <a:p>
            <a:pPr marL="0" indent="0" algn="ctr">
              <a:buSzTx/>
              <a:buNone/>
            </a:pPr>
            <a:r>
              <a:t>Java Champion</a:t>
            </a:r>
          </a:p>
          <a:p>
            <a:pPr marL="0" indent="0" algn="ctr">
              <a:buSzTx/>
              <a:buNone/>
            </a:pPr>
            <a:r>
              <a:t>JavaOne Rock Star (4 years)</a:t>
            </a:r>
          </a:p>
          <a:p>
            <a:pPr marL="0" indent="0" algn="ctr">
              <a:buSzTx/>
              <a:buNone/>
            </a:pPr>
            <a:r>
              <a:t>NetBeans Dream Team</a:t>
            </a:r>
          </a:p>
          <a:p>
            <a:pPr marL="0" indent="0" algn="ctr">
              <a:buSzTx/>
              <a:buNone/>
            </a:pPr>
            <a:r>
              <a:t>Silicon Valley JUG Leader</a:t>
            </a:r>
          </a:p>
          <a:p>
            <a:pPr marL="0" indent="0" algn="ctr">
              <a:buSzTx/>
              <a:buNone/>
            </a:pPr>
            <a:r>
              <a:t>Author</a:t>
            </a:r>
          </a:p>
          <a:p>
            <a:pPr marL="0" indent="0" algn="ctr">
              <a:buSzTx/>
              <a:buNone/>
            </a:pPr>
            <a:r>
              <a:t>Runner</a:t>
            </a:r>
          </a:p>
          <a:p>
            <a:pPr marL="0" indent="0" algn="ctr">
              <a:buSzTx/>
              <a:buNone/>
            </a:pPr>
            <a:r>
              <a:t>Lifelong learner</a:t>
            </a:r>
          </a:p>
        </p:txBody>
      </p:sp>
      <p:sp>
        <p:nvSpPr>
          <p:cNvPr id="108" name="Slide Number"/>
          <p:cNvSpPr txBox="1"/>
          <p:nvPr>
            <p:ph type="sldNum" sz="quarter" idx="2"/>
          </p:nvPr>
        </p:nvSpPr>
        <p:spPr>
          <a:xfrm>
            <a:off x="23960063" y="12738258"/>
            <a:ext cx="227280"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9" name="Image" descr="Image"/>
          <p:cNvPicPr>
            <a:picLocks noChangeAspect="1"/>
          </p:cNvPicPr>
          <p:nvPr/>
        </p:nvPicPr>
        <p:blipFill>
          <a:blip r:embed="rId2">
            <a:extLst/>
          </a:blip>
          <a:stretch>
            <a:fillRect/>
          </a:stretch>
        </p:blipFill>
        <p:spPr>
          <a:xfrm>
            <a:off x="13672083" y="5142512"/>
            <a:ext cx="8681601" cy="3054035"/>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8" name="RC: Scale Pods"/>
          <p:cNvSpPr txBox="1"/>
          <p:nvPr>
            <p:ph type="title"/>
          </p:nvPr>
        </p:nvSpPr>
        <p:spPr>
          <a:prstGeom prst="rect">
            <a:avLst/>
          </a:prstGeom>
        </p:spPr>
        <p:txBody>
          <a:bodyPr/>
          <a:lstStyle/>
          <a:p>
            <a:pPr/>
            <a:r>
              <a:t>RC: Scale Pods</a:t>
            </a:r>
          </a:p>
        </p:txBody>
      </p:sp>
      <p:sp>
        <p:nvSpPr>
          <p:cNvPr id="3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0" name="Worker 1"/>
          <p:cNvSpPr/>
          <p:nvPr/>
        </p:nvSpPr>
        <p:spPr>
          <a:xfrm>
            <a:off x="1946445" y="3762241"/>
            <a:ext cx="2728222" cy="2355066"/>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lstStyle>
            <a:lvl1pPr algn="l" defTabSz="584200">
              <a:defRPr b="1" sz="3200">
                <a:solidFill>
                  <a:srgbClr val="FFFFFF"/>
                </a:solidFill>
                <a:latin typeface="Helvetica"/>
                <a:ea typeface="Helvetica"/>
                <a:cs typeface="Helvetica"/>
                <a:sym typeface="Helvetica"/>
              </a:defRPr>
            </a:lvl1pPr>
          </a:lstStyle>
          <a:p>
            <a:pPr/>
            <a:r>
              <a:t>Worker 1</a:t>
            </a:r>
          </a:p>
        </p:txBody>
      </p:sp>
      <p:grpSp>
        <p:nvGrpSpPr>
          <p:cNvPr id="393" name="Group"/>
          <p:cNvGrpSpPr/>
          <p:nvPr/>
        </p:nvGrpSpPr>
        <p:grpSpPr>
          <a:xfrm>
            <a:off x="2531634" y="4590301"/>
            <a:ext cx="1810665" cy="1349110"/>
            <a:chOff x="0" y="0"/>
            <a:chExt cx="1810663" cy="1349108"/>
          </a:xfrm>
        </p:grpSpPr>
        <p:sp>
          <p:nvSpPr>
            <p:cNvPr id="391"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392"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sp>
        <p:nvSpPr>
          <p:cNvPr id="394" name="Worker 2"/>
          <p:cNvSpPr/>
          <p:nvPr/>
        </p:nvSpPr>
        <p:spPr>
          <a:xfrm>
            <a:off x="1946445" y="6813387"/>
            <a:ext cx="2728222" cy="2355066"/>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lstStyle>
            <a:lvl1pPr algn="l" defTabSz="584200">
              <a:defRPr b="1" sz="3200">
                <a:solidFill>
                  <a:srgbClr val="FFFFFF"/>
                </a:solidFill>
                <a:latin typeface="Helvetica"/>
                <a:ea typeface="Helvetica"/>
                <a:cs typeface="Helvetica"/>
                <a:sym typeface="Helvetica"/>
              </a:defRPr>
            </a:lvl1pPr>
          </a:lstStyle>
          <a:p>
            <a:pPr/>
            <a:r>
              <a:t>Worker 2</a:t>
            </a:r>
          </a:p>
        </p:txBody>
      </p:sp>
      <p:sp>
        <p:nvSpPr>
          <p:cNvPr id="395" name="Worker 3"/>
          <p:cNvSpPr/>
          <p:nvPr/>
        </p:nvSpPr>
        <p:spPr>
          <a:xfrm>
            <a:off x="1946445" y="9864531"/>
            <a:ext cx="2728222" cy="2355067"/>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lstStyle>
            <a:lvl1pPr algn="l" defTabSz="584200">
              <a:defRPr b="1" sz="3200">
                <a:solidFill>
                  <a:srgbClr val="FFFFFF"/>
                </a:solidFill>
                <a:latin typeface="Helvetica"/>
                <a:ea typeface="Helvetica"/>
                <a:cs typeface="Helvetica"/>
                <a:sym typeface="Helvetica"/>
              </a:defRPr>
            </a:lvl1pPr>
          </a:lstStyle>
          <a:p>
            <a:pPr/>
            <a:r>
              <a:t>Worker 3</a:t>
            </a:r>
          </a:p>
        </p:txBody>
      </p:sp>
      <p:grpSp>
        <p:nvGrpSpPr>
          <p:cNvPr id="398" name="Group"/>
          <p:cNvGrpSpPr/>
          <p:nvPr/>
        </p:nvGrpSpPr>
        <p:grpSpPr>
          <a:xfrm>
            <a:off x="2531634" y="7564253"/>
            <a:ext cx="1810665" cy="1349109"/>
            <a:chOff x="0" y="0"/>
            <a:chExt cx="1810663" cy="1349108"/>
          </a:xfrm>
        </p:grpSpPr>
        <p:sp>
          <p:nvSpPr>
            <p:cNvPr id="396"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397"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grpSp>
        <p:nvGrpSpPr>
          <p:cNvPr id="414" name="Group"/>
          <p:cNvGrpSpPr/>
          <p:nvPr/>
        </p:nvGrpSpPr>
        <p:grpSpPr>
          <a:xfrm>
            <a:off x="11631948" y="3762241"/>
            <a:ext cx="2728222" cy="8457357"/>
            <a:chOff x="0" y="0"/>
            <a:chExt cx="2728220" cy="8457355"/>
          </a:xfrm>
        </p:grpSpPr>
        <p:sp>
          <p:nvSpPr>
            <p:cNvPr id="399" name="Worker 1"/>
            <p:cNvSpPr/>
            <p:nvPr/>
          </p:nvSpPr>
          <p:spPr>
            <a:xfrm>
              <a:off x="0" y="0"/>
              <a:ext cx="2728221" cy="2355066"/>
            </a:xfrm>
            <a:prstGeom prst="rect">
              <a:avLst/>
            </a:prstGeom>
            <a:solidFill>
              <a:schemeClr val="accent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lvl1pPr algn="l" defTabSz="584200">
                <a:defRPr b="1" sz="3200">
                  <a:solidFill>
                    <a:srgbClr val="FFFFFF"/>
                  </a:solidFill>
                  <a:latin typeface="Helvetica"/>
                  <a:ea typeface="Helvetica"/>
                  <a:cs typeface="Helvetica"/>
                  <a:sym typeface="Helvetica"/>
                </a:defRPr>
              </a:lvl1pPr>
            </a:lstStyle>
            <a:p>
              <a:pPr/>
              <a:r>
                <a:t>Worker 1</a:t>
              </a:r>
            </a:p>
          </p:txBody>
        </p:sp>
        <p:grpSp>
          <p:nvGrpSpPr>
            <p:cNvPr id="402" name="Group"/>
            <p:cNvGrpSpPr/>
            <p:nvPr/>
          </p:nvGrpSpPr>
          <p:grpSpPr>
            <a:xfrm>
              <a:off x="585189" y="828060"/>
              <a:ext cx="1810664" cy="1349110"/>
              <a:chOff x="0" y="0"/>
              <a:chExt cx="1810663" cy="1349108"/>
            </a:xfrm>
          </p:grpSpPr>
          <p:sp>
            <p:nvSpPr>
              <p:cNvPr id="400"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401"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sp>
          <p:nvSpPr>
            <p:cNvPr id="403" name="Worker 2"/>
            <p:cNvSpPr/>
            <p:nvPr/>
          </p:nvSpPr>
          <p:spPr>
            <a:xfrm>
              <a:off x="0" y="3051145"/>
              <a:ext cx="2728221" cy="2355067"/>
            </a:xfrm>
            <a:prstGeom prst="rect">
              <a:avLst/>
            </a:prstGeom>
            <a:solidFill>
              <a:schemeClr val="accent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lvl1pPr algn="l" defTabSz="584200">
                <a:defRPr b="1" sz="3200">
                  <a:solidFill>
                    <a:srgbClr val="FFFFFF"/>
                  </a:solidFill>
                  <a:latin typeface="Helvetica"/>
                  <a:ea typeface="Helvetica"/>
                  <a:cs typeface="Helvetica"/>
                  <a:sym typeface="Helvetica"/>
                </a:defRPr>
              </a:lvl1pPr>
            </a:lstStyle>
            <a:p>
              <a:pPr/>
              <a:r>
                <a:t>Worker 2</a:t>
              </a:r>
            </a:p>
          </p:txBody>
        </p:sp>
        <p:sp>
          <p:nvSpPr>
            <p:cNvPr id="404" name="Worker 3"/>
            <p:cNvSpPr/>
            <p:nvPr/>
          </p:nvSpPr>
          <p:spPr>
            <a:xfrm>
              <a:off x="0" y="6102290"/>
              <a:ext cx="2728221" cy="2355066"/>
            </a:xfrm>
            <a:prstGeom prst="rect">
              <a:avLst/>
            </a:prstGeom>
            <a:solidFill>
              <a:schemeClr val="accent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lvl1pPr algn="l" defTabSz="584200">
                <a:defRPr b="1" sz="3200">
                  <a:solidFill>
                    <a:srgbClr val="FFFFFF"/>
                  </a:solidFill>
                  <a:latin typeface="Helvetica"/>
                  <a:ea typeface="Helvetica"/>
                  <a:cs typeface="Helvetica"/>
                  <a:sym typeface="Helvetica"/>
                </a:defRPr>
              </a:lvl1pPr>
            </a:lstStyle>
            <a:p>
              <a:pPr/>
              <a:r>
                <a:t>Worker 3</a:t>
              </a:r>
            </a:p>
          </p:txBody>
        </p:sp>
        <p:grpSp>
          <p:nvGrpSpPr>
            <p:cNvPr id="407" name="Group"/>
            <p:cNvGrpSpPr/>
            <p:nvPr/>
          </p:nvGrpSpPr>
          <p:grpSpPr>
            <a:xfrm>
              <a:off x="585189" y="3802011"/>
              <a:ext cx="1810664" cy="1349109"/>
              <a:chOff x="0" y="0"/>
              <a:chExt cx="1810663" cy="1349108"/>
            </a:xfrm>
          </p:grpSpPr>
          <p:sp>
            <p:nvSpPr>
              <p:cNvPr id="405"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406"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grpSp>
          <p:nvGrpSpPr>
            <p:cNvPr id="410" name="Group"/>
            <p:cNvGrpSpPr/>
            <p:nvPr/>
          </p:nvGrpSpPr>
          <p:grpSpPr>
            <a:xfrm>
              <a:off x="585189" y="6775963"/>
              <a:ext cx="1810664" cy="1349109"/>
              <a:chOff x="0" y="0"/>
              <a:chExt cx="1810663" cy="1349108"/>
            </a:xfrm>
          </p:grpSpPr>
          <p:sp>
            <p:nvSpPr>
              <p:cNvPr id="408"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409"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pic>
          <p:nvPicPr>
            <p:cNvPr id="411" name="Image" descr="Image"/>
            <p:cNvPicPr>
              <a:picLocks noChangeAspect="1"/>
            </p:cNvPicPr>
            <p:nvPr/>
          </p:nvPicPr>
          <p:blipFill>
            <a:blip r:embed="rId2">
              <a:extLst/>
            </a:blip>
            <a:srcRect l="0" t="15332" r="0" b="20417"/>
            <a:stretch>
              <a:fillRect/>
            </a:stretch>
          </p:blipFill>
          <p:spPr>
            <a:xfrm>
              <a:off x="863855" y="4073935"/>
              <a:ext cx="1253523" cy="805400"/>
            </a:xfrm>
            <a:prstGeom prst="rect">
              <a:avLst/>
            </a:prstGeom>
            <a:ln w="12700" cap="flat">
              <a:noFill/>
              <a:miter lim="400000"/>
            </a:ln>
            <a:effectLst/>
          </p:spPr>
        </p:pic>
        <p:pic>
          <p:nvPicPr>
            <p:cNvPr id="412" name="Image" descr="Image"/>
            <p:cNvPicPr>
              <a:picLocks noChangeAspect="1"/>
            </p:cNvPicPr>
            <p:nvPr/>
          </p:nvPicPr>
          <p:blipFill>
            <a:blip r:embed="rId2">
              <a:extLst/>
            </a:blip>
            <a:srcRect l="0" t="15332" r="0" b="20417"/>
            <a:stretch>
              <a:fillRect/>
            </a:stretch>
          </p:blipFill>
          <p:spPr>
            <a:xfrm>
              <a:off x="863855" y="1099985"/>
              <a:ext cx="1253523" cy="805399"/>
            </a:xfrm>
            <a:prstGeom prst="rect">
              <a:avLst/>
            </a:prstGeom>
            <a:ln w="12700" cap="flat">
              <a:noFill/>
              <a:miter lim="400000"/>
            </a:ln>
            <a:effectLst/>
          </p:spPr>
        </p:pic>
        <p:pic>
          <p:nvPicPr>
            <p:cNvPr id="413" name="Image" descr="Image"/>
            <p:cNvPicPr>
              <a:picLocks noChangeAspect="1"/>
            </p:cNvPicPr>
            <p:nvPr/>
          </p:nvPicPr>
          <p:blipFill>
            <a:blip r:embed="rId2">
              <a:extLst/>
            </a:blip>
            <a:srcRect l="0" t="15332" r="0" b="20417"/>
            <a:stretch>
              <a:fillRect/>
            </a:stretch>
          </p:blipFill>
          <p:spPr>
            <a:xfrm>
              <a:off x="863855" y="7047887"/>
              <a:ext cx="1253523" cy="805400"/>
            </a:xfrm>
            <a:prstGeom prst="rect">
              <a:avLst/>
            </a:prstGeom>
            <a:ln w="12700" cap="flat">
              <a:noFill/>
              <a:miter lim="400000"/>
            </a:ln>
            <a:effectLst/>
          </p:spPr>
        </p:pic>
      </p:grpSp>
      <p:sp>
        <p:nvSpPr>
          <p:cNvPr id="415" name="OR"/>
          <p:cNvSpPr txBox="1"/>
          <p:nvPr/>
        </p:nvSpPr>
        <p:spPr>
          <a:xfrm>
            <a:off x="14628879" y="7564253"/>
            <a:ext cx="103187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OR</a:t>
            </a:r>
          </a:p>
        </p:txBody>
      </p:sp>
      <p:sp>
        <p:nvSpPr>
          <p:cNvPr id="416" name="OR"/>
          <p:cNvSpPr txBox="1"/>
          <p:nvPr/>
        </p:nvSpPr>
        <p:spPr>
          <a:xfrm>
            <a:off x="18926395" y="7564253"/>
            <a:ext cx="103187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OR</a:t>
            </a:r>
          </a:p>
        </p:txBody>
      </p:sp>
      <p:sp>
        <p:nvSpPr>
          <p:cNvPr id="417" name="Arrow"/>
          <p:cNvSpPr/>
          <p:nvPr/>
        </p:nvSpPr>
        <p:spPr>
          <a:xfrm>
            <a:off x="6405544" y="8094329"/>
            <a:ext cx="3657111" cy="869530"/>
          </a:xfrm>
          <a:prstGeom prst="rightArrow">
            <a:avLst>
              <a:gd name="adj1" fmla="val 27044"/>
              <a:gd name="adj2" fmla="val 37746"/>
            </a:avLst>
          </a:prstGeom>
          <a:solidFill>
            <a:srgbClr val="000000"/>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418" name="kubectl.sh scale --replicas=3 rc wildfly-rc"/>
          <p:cNvSpPr txBox="1"/>
          <p:nvPr/>
        </p:nvSpPr>
        <p:spPr>
          <a:xfrm>
            <a:off x="6292150" y="4863342"/>
            <a:ext cx="3722316" cy="3127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584200">
              <a:defRPr sz="3900">
                <a:latin typeface="Courier"/>
                <a:ea typeface="Courier"/>
                <a:cs typeface="Courier"/>
                <a:sym typeface="Courier"/>
              </a:defRPr>
            </a:pPr>
            <a:r>
              <a:t>kubectl.sh</a:t>
            </a:r>
            <a:br/>
            <a:r>
              <a:t>scale</a:t>
            </a:r>
            <a:br/>
            <a:r>
              <a:t>--replicas=3</a:t>
            </a:r>
            <a:br/>
            <a:r>
              <a:t>rc</a:t>
            </a:r>
            <a:br/>
            <a:r>
              <a:t>wildfly-rc</a:t>
            </a:r>
          </a:p>
        </p:txBody>
      </p:sp>
      <p:grpSp>
        <p:nvGrpSpPr>
          <p:cNvPr id="434" name="Group"/>
          <p:cNvGrpSpPr/>
          <p:nvPr/>
        </p:nvGrpSpPr>
        <p:grpSpPr>
          <a:xfrm>
            <a:off x="15929463" y="3762241"/>
            <a:ext cx="2728223" cy="8457357"/>
            <a:chOff x="0" y="0"/>
            <a:chExt cx="2728222" cy="8457355"/>
          </a:xfrm>
        </p:grpSpPr>
        <p:sp>
          <p:nvSpPr>
            <p:cNvPr id="419" name="Worker 1"/>
            <p:cNvSpPr/>
            <p:nvPr/>
          </p:nvSpPr>
          <p:spPr>
            <a:xfrm>
              <a:off x="0" y="0"/>
              <a:ext cx="2728221" cy="2355066"/>
            </a:xfrm>
            <a:prstGeom prst="rect">
              <a:avLst/>
            </a:prstGeom>
            <a:solidFill>
              <a:schemeClr val="accent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lvl1pPr algn="l" defTabSz="584200">
                <a:defRPr b="1" sz="3200">
                  <a:solidFill>
                    <a:srgbClr val="FFFFFF"/>
                  </a:solidFill>
                  <a:latin typeface="Helvetica"/>
                  <a:ea typeface="Helvetica"/>
                  <a:cs typeface="Helvetica"/>
                  <a:sym typeface="Helvetica"/>
                </a:defRPr>
              </a:lvl1pPr>
            </a:lstStyle>
            <a:p>
              <a:pPr/>
              <a:r>
                <a:t>Worker 1</a:t>
              </a:r>
            </a:p>
          </p:txBody>
        </p:sp>
        <p:grpSp>
          <p:nvGrpSpPr>
            <p:cNvPr id="422" name="Group"/>
            <p:cNvGrpSpPr/>
            <p:nvPr/>
          </p:nvGrpSpPr>
          <p:grpSpPr>
            <a:xfrm>
              <a:off x="585189" y="828060"/>
              <a:ext cx="1810664" cy="1349110"/>
              <a:chOff x="0" y="0"/>
              <a:chExt cx="1810663" cy="1349108"/>
            </a:xfrm>
          </p:grpSpPr>
          <p:sp>
            <p:nvSpPr>
              <p:cNvPr id="420"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421"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sp>
          <p:nvSpPr>
            <p:cNvPr id="423" name="Worker 3"/>
            <p:cNvSpPr/>
            <p:nvPr/>
          </p:nvSpPr>
          <p:spPr>
            <a:xfrm>
              <a:off x="0" y="6102290"/>
              <a:ext cx="2728221" cy="2355066"/>
            </a:xfrm>
            <a:prstGeom prst="rect">
              <a:avLst/>
            </a:prstGeom>
            <a:solidFill>
              <a:schemeClr val="accent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lvl1pPr algn="l" defTabSz="584200">
                <a:defRPr b="1" sz="3200">
                  <a:solidFill>
                    <a:srgbClr val="FFFFFF"/>
                  </a:solidFill>
                  <a:latin typeface="Helvetica"/>
                  <a:ea typeface="Helvetica"/>
                  <a:cs typeface="Helvetica"/>
                  <a:sym typeface="Helvetica"/>
                </a:defRPr>
              </a:lvl1pPr>
            </a:lstStyle>
            <a:p>
              <a:pPr/>
              <a:r>
                <a:t>Worker 3</a:t>
              </a:r>
            </a:p>
          </p:txBody>
        </p:sp>
        <p:sp>
          <p:nvSpPr>
            <p:cNvPr id="424" name="Worker 2"/>
            <p:cNvSpPr/>
            <p:nvPr/>
          </p:nvSpPr>
          <p:spPr>
            <a:xfrm>
              <a:off x="1" y="3056279"/>
              <a:ext cx="2728222" cy="2355066"/>
            </a:xfrm>
            <a:prstGeom prst="rect">
              <a:avLst/>
            </a:prstGeom>
            <a:solidFill>
              <a:schemeClr val="accent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lvl1pPr algn="l" defTabSz="584200">
                <a:defRPr b="1" sz="3200">
                  <a:solidFill>
                    <a:srgbClr val="FFFFFF"/>
                  </a:solidFill>
                  <a:latin typeface="Helvetica"/>
                  <a:ea typeface="Helvetica"/>
                  <a:cs typeface="Helvetica"/>
                  <a:sym typeface="Helvetica"/>
                </a:defRPr>
              </a:lvl1pPr>
            </a:lstStyle>
            <a:p>
              <a:pPr/>
              <a:r>
                <a:t>Worker 2</a:t>
              </a:r>
            </a:p>
          </p:txBody>
        </p:sp>
        <p:grpSp>
          <p:nvGrpSpPr>
            <p:cNvPr id="427" name="Group"/>
            <p:cNvGrpSpPr/>
            <p:nvPr/>
          </p:nvGrpSpPr>
          <p:grpSpPr>
            <a:xfrm>
              <a:off x="585190" y="3807145"/>
              <a:ext cx="1810665" cy="1349109"/>
              <a:chOff x="0" y="0"/>
              <a:chExt cx="1810663" cy="1349108"/>
            </a:xfrm>
          </p:grpSpPr>
          <p:sp>
            <p:nvSpPr>
              <p:cNvPr id="425"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426"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pic>
          <p:nvPicPr>
            <p:cNvPr id="428" name="Image" descr="Image"/>
            <p:cNvPicPr>
              <a:picLocks noChangeAspect="1"/>
            </p:cNvPicPr>
            <p:nvPr/>
          </p:nvPicPr>
          <p:blipFill>
            <a:blip r:embed="rId3">
              <a:extLst/>
            </a:blip>
            <a:stretch>
              <a:fillRect/>
            </a:stretch>
          </p:blipFill>
          <p:spPr>
            <a:xfrm>
              <a:off x="1093505" y="4084682"/>
              <a:ext cx="794035" cy="794035"/>
            </a:xfrm>
            <a:prstGeom prst="rect">
              <a:avLst/>
            </a:prstGeom>
            <a:ln w="12700" cap="flat">
              <a:noFill/>
              <a:miter lim="400000"/>
            </a:ln>
            <a:effectLst/>
          </p:spPr>
        </p:pic>
        <p:grpSp>
          <p:nvGrpSpPr>
            <p:cNvPr id="431" name="Group"/>
            <p:cNvGrpSpPr/>
            <p:nvPr/>
          </p:nvGrpSpPr>
          <p:grpSpPr>
            <a:xfrm>
              <a:off x="840683" y="4092298"/>
              <a:ext cx="1810665" cy="1349109"/>
              <a:chOff x="0" y="0"/>
              <a:chExt cx="1810663" cy="1349108"/>
            </a:xfrm>
          </p:grpSpPr>
          <p:sp>
            <p:nvSpPr>
              <p:cNvPr id="429"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430"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pic>
          <p:nvPicPr>
            <p:cNvPr id="432" name="Image" descr="Image"/>
            <p:cNvPicPr>
              <a:picLocks noChangeAspect="1"/>
            </p:cNvPicPr>
            <p:nvPr/>
          </p:nvPicPr>
          <p:blipFill>
            <a:blip r:embed="rId2">
              <a:extLst/>
            </a:blip>
            <a:srcRect l="0" t="15332" r="0" b="20417"/>
            <a:stretch>
              <a:fillRect/>
            </a:stretch>
          </p:blipFill>
          <p:spPr>
            <a:xfrm>
              <a:off x="863855" y="1099985"/>
              <a:ext cx="1253523" cy="805399"/>
            </a:xfrm>
            <a:prstGeom prst="rect">
              <a:avLst/>
            </a:prstGeom>
            <a:ln w="12700" cap="flat">
              <a:noFill/>
              <a:miter lim="400000"/>
            </a:ln>
            <a:effectLst/>
          </p:spPr>
        </p:pic>
        <p:pic>
          <p:nvPicPr>
            <p:cNvPr id="433" name="Image" descr="Image"/>
            <p:cNvPicPr>
              <a:picLocks noChangeAspect="1"/>
            </p:cNvPicPr>
            <p:nvPr/>
          </p:nvPicPr>
          <p:blipFill>
            <a:blip r:embed="rId2">
              <a:extLst/>
            </a:blip>
            <a:srcRect l="0" t="15332" r="0" b="20417"/>
            <a:stretch>
              <a:fillRect/>
            </a:stretch>
          </p:blipFill>
          <p:spPr>
            <a:xfrm>
              <a:off x="1119349" y="4364222"/>
              <a:ext cx="1253523" cy="805400"/>
            </a:xfrm>
            <a:prstGeom prst="rect">
              <a:avLst/>
            </a:prstGeom>
            <a:ln w="12700" cap="flat">
              <a:noFill/>
              <a:miter lim="400000"/>
            </a:ln>
            <a:effectLst/>
          </p:spPr>
        </p:pic>
      </p:grpSp>
      <p:grpSp>
        <p:nvGrpSpPr>
          <p:cNvPr id="450" name="Group"/>
          <p:cNvGrpSpPr/>
          <p:nvPr/>
        </p:nvGrpSpPr>
        <p:grpSpPr>
          <a:xfrm>
            <a:off x="20226979" y="3762241"/>
            <a:ext cx="2728222" cy="8457357"/>
            <a:chOff x="0" y="0"/>
            <a:chExt cx="2728220" cy="8457355"/>
          </a:xfrm>
        </p:grpSpPr>
        <p:sp>
          <p:nvSpPr>
            <p:cNvPr id="435" name="Worker 1"/>
            <p:cNvSpPr/>
            <p:nvPr/>
          </p:nvSpPr>
          <p:spPr>
            <a:xfrm>
              <a:off x="0" y="0"/>
              <a:ext cx="2728221" cy="2355066"/>
            </a:xfrm>
            <a:prstGeom prst="rect">
              <a:avLst/>
            </a:prstGeom>
            <a:solidFill>
              <a:schemeClr val="accent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lvl1pPr algn="l" defTabSz="584200">
                <a:defRPr b="1" sz="3200">
                  <a:solidFill>
                    <a:srgbClr val="FFFFFF"/>
                  </a:solidFill>
                  <a:latin typeface="Helvetica"/>
                  <a:ea typeface="Helvetica"/>
                  <a:cs typeface="Helvetica"/>
                  <a:sym typeface="Helvetica"/>
                </a:defRPr>
              </a:lvl1pPr>
            </a:lstStyle>
            <a:p>
              <a:pPr/>
              <a:r>
                <a:t>Worker 1</a:t>
              </a:r>
            </a:p>
          </p:txBody>
        </p:sp>
        <p:grpSp>
          <p:nvGrpSpPr>
            <p:cNvPr id="438" name="Group"/>
            <p:cNvGrpSpPr/>
            <p:nvPr/>
          </p:nvGrpSpPr>
          <p:grpSpPr>
            <a:xfrm>
              <a:off x="585189" y="828060"/>
              <a:ext cx="1810664" cy="1349110"/>
              <a:chOff x="0" y="0"/>
              <a:chExt cx="1810663" cy="1349108"/>
            </a:xfrm>
          </p:grpSpPr>
          <p:sp>
            <p:nvSpPr>
              <p:cNvPr id="436"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437"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sp>
          <p:nvSpPr>
            <p:cNvPr id="439" name="Worker 3"/>
            <p:cNvSpPr/>
            <p:nvPr/>
          </p:nvSpPr>
          <p:spPr>
            <a:xfrm>
              <a:off x="0" y="6102290"/>
              <a:ext cx="2728221" cy="2355066"/>
            </a:xfrm>
            <a:prstGeom prst="rect">
              <a:avLst/>
            </a:prstGeom>
            <a:solidFill>
              <a:schemeClr val="accent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lvl1pPr algn="l" defTabSz="584200">
                <a:defRPr b="1" sz="3200">
                  <a:solidFill>
                    <a:srgbClr val="FFFFFF"/>
                  </a:solidFill>
                  <a:latin typeface="Helvetica"/>
                  <a:ea typeface="Helvetica"/>
                  <a:cs typeface="Helvetica"/>
                  <a:sym typeface="Helvetica"/>
                </a:defRPr>
              </a:lvl1pPr>
            </a:lstStyle>
            <a:p>
              <a:pPr/>
              <a:r>
                <a:t>Worker 3</a:t>
              </a:r>
            </a:p>
          </p:txBody>
        </p:sp>
        <p:pic>
          <p:nvPicPr>
            <p:cNvPr id="440" name="Image" descr="Image"/>
            <p:cNvPicPr>
              <a:picLocks noChangeAspect="1"/>
            </p:cNvPicPr>
            <p:nvPr/>
          </p:nvPicPr>
          <p:blipFill>
            <a:blip r:embed="rId3">
              <a:extLst/>
            </a:blip>
            <a:stretch>
              <a:fillRect/>
            </a:stretch>
          </p:blipFill>
          <p:spPr>
            <a:xfrm>
              <a:off x="1093503" y="1105597"/>
              <a:ext cx="794036" cy="794036"/>
            </a:xfrm>
            <a:prstGeom prst="rect">
              <a:avLst/>
            </a:prstGeom>
            <a:ln w="12700" cap="flat">
              <a:noFill/>
              <a:miter lim="400000"/>
            </a:ln>
            <a:effectLst/>
          </p:spPr>
        </p:pic>
        <p:grpSp>
          <p:nvGrpSpPr>
            <p:cNvPr id="443" name="Group"/>
            <p:cNvGrpSpPr/>
            <p:nvPr/>
          </p:nvGrpSpPr>
          <p:grpSpPr>
            <a:xfrm>
              <a:off x="840682" y="1005956"/>
              <a:ext cx="1810664" cy="1349110"/>
              <a:chOff x="0" y="0"/>
              <a:chExt cx="1810663" cy="1349108"/>
            </a:xfrm>
          </p:grpSpPr>
          <p:sp>
            <p:nvSpPr>
              <p:cNvPr id="441"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442"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sp>
          <p:nvSpPr>
            <p:cNvPr id="444" name="Worker 2"/>
            <p:cNvSpPr/>
            <p:nvPr/>
          </p:nvSpPr>
          <p:spPr>
            <a:xfrm>
              <a:off x="0" y="3051145"/>
              <a:ext cx="2728221" cy="2355067"/>
            </a:xfrm>
            <a:prstGeom prst="rect">
              <a:avLst/>
            </a:prstGeom>
            <a:solidFill>
              <a:schemeClr val="accent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lvl1pPr algn="l" defTabSz="584200">
                <a:defRPr b="1" sz="3200">
                  <a:solidFill>
                    <a:srgbClr val="FFFFFF"/>
                  </a:solidFill>
                  <a:latin typeface="Helvetica"/>
                  <a:ea typeface="Helvetica"/>
                  <a:cs typeface="Helvetica"/>
                  <a:sym typeface="Helvetica"/>
                </a:defRPr>
              </a:lvl1pPr>
            </a:lstStyle>
            <a:p>
              <a:pPr/>
              <a:r>
                <a:t>Worker 2</a:t>
              </a:r>
            </a:p>
          </p:txBody>
        </p:sp>
        <p:grpSp>
          <p:nvGrpSpPr>
            <p:cNvPr id="447" name="Group"/>
            <p:cNvGrpSpPr/>
            <p:nvPr/>
          </p:nvGrpSpPr>
          <p:grpSpPr>
            <a:xfrm>
              <a:off x="585189" y="3802011"/>
              <a:ext cx="1810664" cy="1349109"/>
              <a:chOff x="0" y="0"/>
              <a:chExt cx="1810663" cy="1349108"/>
            </a:xfrm>
          </p:grpSpPr>
          <p:sp>
            <p:nvSpPr>
              <p:cNvPr id="445" name="Rectangle"/>
              <p:cNvSpPr/>
              <p:nvPr/>
            </p:nvSpPr>
            <p:spPr>
              <a:xfrm>
                <a:off x="0" y="0"/>
                <a:ext cx="1810664" cy="1349109"/>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446" name="Rectangle"/>
              <p:cNvSpPr/>
              <p:nvPr/>
            </p:nvSpPr>
            <p:spPr>
              <a:xfrm>
                <a:off x="109337" y="160883"/>
                <a:ext cx="1591989" cy="972763"/>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pic>
          <p:nvPicPr>
            <p:cNvPr id="448" name="Image" descr="Image"/>
            <p:cNvPicPr>
              <a:picLocks noChangeAspect="1"/>
            </p:cNvPicPr>
            <p:nvPr/>
          </p:nvPicPr>
          <p:blipFill>
            <a:blip r:embed="rId2">
              <a:extLst/>
            </a:blip>
            <a:srcRect l="0" t="15332" r="0" b="20417"/>
            <a:stretch>
              <a:fillRect/>
            </a:stretch>
          </p:blipFill>
          <p:spPr>
            <a:xfrm>
              <a:off x="1119348" y="1277881"/>
              <a:ext cx="1253523" cy="805400"/>
            </a:xfrm>
            <a:prstGeom prst="rect">
              <a:avLst/>
            </a:prstGeom>
            <a:ln w="12700" cap="flat">
              <a:noFill/>
              <a:miter lim="400000"/>
            </a:ln>
            <a:effectLst/>
          </p:spPr>
        </p:pic>
        <p:pic>
          <p:nvPicPr>
            <p:cNvPr id="449" name="Image" descr="Image"/>
            <p:cNvPicPr>
              <a:picLocks noChangeAspect="1"/>
            </p:cNvPicPr>
            <p:nvPr/>
          </p:nvPicPr>
          <p:blipFill>
            <a:blip r:embed="rId2">
              <a:extLst/>
            </a:blip>
            <a:srcRect l="0" t="15332" r="0" b="20417"/>
            <a:stretch>
              <a:fillRect/>
            </a:stretch>
          </p:blipFill>
          <p:spPr>
            <a:xfrm>
              <a:off x="863855" y="4073935"/>
              <a:ext cx="1253523" cy="805400"/>
            </a:xfrm>
            <a:prstGeom prst="rect">
              <a:avLst/>
            </a:prstGeom>
            <a:ln w="12700" cap="flat">
              <a:noFill/>
              <a:miter lim="400000"/>
            </a:ln>
            <a:effectLst/>
          </p:spPr>
        </p:pic>
      </p:grpSp>
      <p:pic>
        <p:nvPicPr>
          <p:cNvPr id="451" name="Image" descr="Image"/>
          <p:cNvPicPr>
            <a:picLocks noChangeAspect="1"/>
          </p:cNvPicPr>
          <p:nvPr/>
        </p:nvPicPr>
        <p:blipFill>
          <a:blip r:embed="rId2">
            <a:extLst/>
          </a:blip>
          <a:srcRect l="0" t="15332" r="0" b="20417"/>
          <a:stretch>
            <a:fillRect/>
          </a:stretch>
        </p:blipFill>
        <p:spPr>
          <a:xfrm>
            <a:off x="2810300" y="4862226"/>
            <a:ext cx="1253523" cy="805400"/>
          </a:xfrm>
          <a:prstGeom prst="rect">
            <a:avLst/>
          </a:prstGeom>
          <a:ln w="12700">
            <a:miter lim="400000"/>
          </a:ln>
        </p:spPr>
      </p:pic>
      <p:pic>
        <p:nvPicPr>
          <p:cNvPr id="452" name="Image" descr="Image"/>
          <p:cNvPicPr>
            <a:picLocks noChangeAspect="1"/>
          </p:cNvPicPr>
          <p:nvPr/>
        </p:nvPicPr>
        <p:blipFill>
          <a:blip r:embed="rId2">
            <a:extLst/>
          </a:blip>
          <a:srcRect l="0" t="15332" r="0" b="20417"/>
          <a:stretch>
            <a:fillRect/>
          </a:stretch>
        </p:blipFill>
        <p:spPr>
          <a:xfrm>
            <a:off x="2810300" y="7836177"/>
            <a:ext cx="1253523" cy="8054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4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434"/>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4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450"/>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4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5" grpId="5"/>
      <p:bldP build="whole" bldLvl="1" animBg="1" rev="0" advAuto="0" spid="416" grpId="7"/>
      <p:bldP build="whole" bldLvl="1" animBg="1" rev="0" advAuto="0" spid="417" grpId="1"/>
      <p:bldP build="whole" bldLvl="1" animBg="1" rev="0" advAuto="0" spid="450" grpId="6"/>
      <p:bldP build="whole" bldLvl="1" animBg="1" rev="0" advAuto="0" spid="414" grpId="3"/>
      <p:bldP build="whole" bldLvl="1" animBg="1" rev="0" advAuto="0" spid="434" grpId="4"/>
      <p:bldP build="whole" bldLvl="1" animBg="1" rev="0" advAuto="0" spid="418" grpId="2"/>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 name="Kubernetes Scheduling Algorithm"/>
          <p:cNvSpPr txBox="1"/>
          <p:nvPr>
            <p:ph type="title"/>
          </p:nvPr>
        </p:nvSpPr>
        <p:spPr>
          <a:prstGeom prst="rect">
            <a:avLst/>
          </a:prstGeom>
        </p:spPr>
        <p:txBody>
          <a:bodyPr/>
          <a:lstStyle>
            <a:lvl1pPr defTabSz="817244">
              <a:defRPr sz="11088"/>
            </a:lvl1pPr>
          </a:lstStyle>
          <a:p>
            <a:pPr/>
            <a:r>
              <a:t>Kubernetes Scheduling Algorithm</a:t>
            </a:r>
          </a:p>
        </p:txBody>
      </p:sp>
      <p:sp>
        <p:nvSpPr>
          <p:cNvPr id="45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6" name="Filter All Nodes"/>
          <p:cNvSpPr/>
          <p:nvPr/>
        </p:nvSpPr>
        <p:spPr>
          <a:xfrm>
            <a:off x="1430982" y="4587282"/>
            <a:ext cx="5567665" cy="6522636"/>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5100">
                <a:solidFill>
                  <a:srgbClr val="FFFFFF"/>
                </a:solidFill>
                <a:latin typeface="Helvetica"/>
                <a:ea typeface="Helvetica"/>
                <a:cs typeface="Helvetica"/>
                <a:sym typeface="Helvetica"/>
              </a:defRPr>
            </a:lvl1pPr>
          </a:lstStyle>
          <a:p>
            <a:pPr/>
            <a:r>
              <a:t>Filter All Nodes</a:t>
            </a:r>
          </a:p>
        </p:txBody>
      </p:sp>
      <p:sp>
        <p:nvSpPr>
          <p:cNvPr id="457" name="Rank Nodes"/>
          <p:cNvSpPr/>
          <p:nvPr/>
        </p:nvSpPr>
        <p:spPr>
          <a:xfrm>
            <a:off x="9408167" y="4587282"/>
            <a:ext cx="5567666" cy="6522636"/>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5100">
                <a:solidFill>
                  <a:srgbClr val="FFFFFF"/>
                </a:solidFill>
                <a:latin typeface="Helvetica"/>
                <a:ea typeface="Helvetica"/>
                <a:cs typeface="Helvetica"/>
                <a:sym typeface="Helvetica"/>
              </a:defRPr>
            </a:lvl1pPr>
          </a:lstStyle>
          <a:p>
            <a:pPr/>
            <a:r>
              <a:t>Rank Nodes</a:t>
            </a:r>
          </a:p>
        </p:txBody>
      </p:sp>
      <p:sp>
        <p:nvSpPr>
          <p:cNvPr id="458" name="Pick A Node"/>
          <p:cNvSpPr/>
          <p:nvPr/>
        </p:nvSpPr>
        <p:spPr>
          <a:xfrm>
            <a:off x="17385352" y="4587282"/>
            <a:ext cx="5567666" cy="6522636"/>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5100">
                <a:solidFill>
                  <a:srgbClr val="FFFFFF"/>
                </a:solidFill>
                <a:latin typeface="Helvetica"/>
                <a:ea typeface="Helvetica"/>
                <a:cs typeface="Helvetica"/>
                <a:sym typeface="Helvetica"/>
              </a:defRPr>
            </a:lvl1pPr>
          </a:lstStyle>
          <a:p>
            <a:pPr/>
            <a:r>
              <a:t>Pick A Node</a:t>
            </a:r>
          </a:p>
        </p:txBody>
      </p:sp>
      <p:sp>
        <p:nvSpPr>
          <p:cNvPr id="459" name="Find nodes that meet the requirements of the pod"/>
          <p:cNvSpPr txBox="1"/>
          <p:nvPr/>
        </p:nvSpPr>
        <p:spPr>
          <a:xfrm>
            <a:off x="2381394" y="8977111"/>
            <a:ext cx="3501330" cy="203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FFFFFF"/>
                </a:solidFill>
              </a:defRPr>
            </a:lvl1pPr>
          </a:lstStyle>
          <a:p>
            <a:pPr/>
            <a:r>
              <a:t>Find nodes that meet the requirements of the pod</a:t>
            </a:r>
          </a:p>
        </p:txBody>
      </p:sp>
      <p:sp>
        <p:nvSpPr>
          <p:cNvPr id="460" name="Spread pods across nodes and zones, favors least loaded node"/>
          <p:cNvSpPr txBox="1"/>
          <p:nvPr/>
        </p:nvSpPr>
        <p:spPr>
          <a:xfrm>
            <a:off x="10165554" y="8977111"/>
            <a:ext cx="3678660" cy="203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FFFFFF"/>
                </a:solidFill>
              </a:defRPr>
            </a:lvl1pPr>
          </a:lstStyle>
          <a:p>
            <a:pPr/>
            <a:r>
              <a:t>Spread pods across nodes and zones, favors least loaded node</a:t>
            </a:r>
          </a:p>
        </p:txBody>
      </p:sp>
      <p:sp>
        <p:nvSpPr>
          <p:cNvPr id="461" name="Pick highest ranking node, random if multiple"/>
          <p:cNvSpPr txBox="1"/>
          <p:nvPr/>
        </p:nvSpPr>
        <p:spPr>
          <a:xfrm>
            <a:off x="18501275" y="9486768"/>
            <a:ext cx="3664068"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FFFFFF"/>
                </a:solidFill>
              </a:defRPr>
            </a:lvl1pPr>
          </a:lstStyle>
          <a:p>
            <a:pPr/>
            <a:r>
              <a:t>Pick highest ranking node, random if multiple</a:t>
            </a:r>
          </a:p>
        </p:txBody>
      </p:sp>
      <p:sp>
        <p:nvSpPr>
          <p:cNvPr id="462" name="1"/>
          <p:cNvSpPr/>
          <p:nvPr/>
        </p:nvSpPr>
        <p:spPr>
          <a:xfrm>
            <a:off x="3706814" y="4796003"/>
            <a:ext cx="1016001" cy="1016001"/>
          </a:xfrm>
          <a:prstGeom prst="ellipse">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200">
                <a:solidFill>
                  <a:srgbClr val="FFFFFF"/>
                </a:solidFill>
                <a:latin typeface="Helvetica"/>
                <a:ea typeface="Helvetica"/>
                <a:cs typeface="Helvetica"/>
                <a:sym typeface="Helvetica"/>
              </a:defRPr>
            </a:lvl1pPr>
          </a:lstStyle>
          <a:p>
            <a:pPr/>
            <a:r>
              <a:t>1</a:t>
            </a:r>
          </a:p>
        </p:txBody>
      </p:sp>
      <p:sp>
        <p:nvSpPr>
          <p:cNvPr id="463" name="2"/>
          <p:cNvSpPr/>
          <p:nvPr/>
        </p:nvSpPr>
        <p:spPr>
          <a:xfrm>
            <a:off x="11496884" y="4796003"/>
            <a:ext cx="1016001" cy="1016001"/>
          </a:xfrm>
          <a:prstGeom prst="ellipse">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200">
                <a:solidFill>
                  <a:srgbClr val="FFFFFF"/>
                </a:solidFill>
                <a:latin typeface="Helvetica"/>
                <a:ea typeface="Helvetica"/>
                <a:cs typeface="Helvetica"/>
                <a:sym typeface="Helvetica"/>
              </a:defRPr>
            </a:lvl1pPr>
          </a:lstStyle>
          <a:p>
            <a:pPr/>
            <a:r>
              <a:t>2</a:t>
            </a:r>
          </a:p>
        </p:txBody>
      </p:sp>
      <p:sp>
        <p:nvSpPr>
          <p:cNvPr id="464" name="3"/>
          <p:cNvSpPr/>
          <p:nvPr/>
        </p:nvSpPr>
        <p:spPr>
          <a:xfrm>
            <a:off x="19661185" y="4796003"/>
            <a:ext cx="1016001" cy="1016001"/>
          </a:xfrm>
          <a:prstGeom prst="ellipse">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200">
                <a:solidFill>
                  <a:srgbClr val="FFFFFF"/>
                </a:solidFill>
                <a:latin typeface="Helvetica"/>
                <a:ea typeface="Helvetica"/>
                <a:cs typeface="Helvetica"/>
                <a:sym typeface="Helvetica"/>
              </a:defRPr>
            </a:lvl1pPr>
          </a:lstStyle>
          <a:p>
            <a:pPr/>
            <a:r>
              <a:t>3</a:t>
            </a:r>
          </a:p>
        </p:txBody>
      </p:sp>
      <p:cxnSp>
        <p:nvCxnSpPr>
          <p:cNvPr id="465" name="Connection Line"/>
          <p:cNvCxnSpPr>
            <a:stCxn id="456" idx="0"/>
            <a:endCxn id="457" idx="0"/>
          </p:cNvCxnSpPr>
          <p:nvPr/>
        </p:nvCxnSpPr>
        <p:spPr>
          <a:xfrm>
            <a:off x="4214814" y="7848600"/>
            <a:ext cx="7977186" cy="0"/>
          </a:xfrm>
          <a:prstGeom prst="straightConnector1">
            <a:avLst/>
          </a:prstGeom>
          <a:ln w="190500">
            <a:solidFill>
              <a:srgbClr val="000000"/>
            </a:solidFill>
            <a:miter lim="400000"/>
            <a:tailEnd type="triangle"/>
          </a:ln>
        </p:spPr>
      </p:cxnSp>
      <p:cxnSp>
        <p:nvCxnSpPr>
          <p:cNvPr id="466" name="Connection Line"/>
          <p:cNvCxnSpPr>
            <a:stCxn id="457" idx="0"/>
            <a:endCxn id="458" idx="0"/>
          </p:cNvCxnSpPr>
          <p:nvPr/>
        </p:nvCxnSpPr>
        <p:spPr>
          <a:xfrm>
            <a:off x="12191999" y="7848600"/>
            <a:ext cx="7977186" cy="0"/>
          </a:xfrm>
          <a:prstGeom prst="straightConnector1">
            <a:avLst/>
          </a:prstGeom>
          <a:ln w="190500">
            <a:solidFill>
              <a:srgbClr val="000000"/>
            </a:solidFill>
            <a:miter lim="400000"/>
            <a:tailEnd type="triangle"/>
          </a:ln>
        </p:spPr>
      </p:cxn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5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6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465"/>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46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458"/>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464"/>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466"/>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4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6" grpId="7"/>
      <p:bldP build="whole" bldLvl="1" animBg="1" rev="0" advAuto="0" spid="458" grpId="5"/>
      <p:bldP build="whole" bldLvl="1" animBg="1" rev="0" advAuto="0" spid="460" grpId="4"/>
      <p:bldP build="whole" bldLvl="1" animBg="1" rev="0" advAuto="0" spid="463" grpId="2"/>
      <p:bldP build="whole" bldLvl="1" animBg="1" rev="0" advAuto="0" spid="457" grpId="1"/>
      <p:bldP build="whole" bldLvl="1" animBg="1" rev="0" advAuto="0" spid="461" grpId="8"/>
      <p:bldP build="whole" bldLvl="1" animBg="1" rev="0" advAuto="0" spid="465" grpId="3"/>
      <p:bldP build="whole" bldLvl="1" animBg="1" rev="0" advAuto="0" spid="464" grpId="6"/>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0" name="Replica Set"/>
          <p:cNvSpPr txBox="1"/>
          <p:nvPr>
            <p:ph type="title"/>
          </p:nvPr>
        </p:nvSpPr>
        <p:spPr>
          <a:prstGeom prst="rect">
            <a:avLst/>
          </a:prstGeom>
        </p:spPr>
        <p:txBody>
          <a:bodyPr/>
          <a:lstStyle/>
          <a:p>
            <a:pPr/>
            <a:r>
              <a:t>Replica Set</a:t>
            </a:r>
          </a:p>
        </p:txBody>
      </p:sp>
      <p:sp>
        <p:nvSpPr>
          <p:cNvPr id="471" name="Next generation Replication Controller…"/>
          <p:cNvSpPr txBox="1"/>
          <p:nvPr>
            <p:ph type="body" idx="1"/>
          </p:nvPr>
        </p:nvSpPr>
        <p:spPr>
          <a:prstGeom prst="rect">
            <a:avLst/>
          </a:prstGeom>
        </p:spPr>
        <p:txBody>
          <a:bodyPr/>
          <a:lstStyle/>
          <a:p>
            <a:pPr/>
            <a:r>
              <a:t>Next generation Replication Controller</a:t>
            </a:r>
          </a:p>
          <a:p>
            <a:pPr/>
            <a:r>
              <a:t>Set-based selector requirement</a:t>
            </a:r>
          </a:p>
          <a:p>
            <a:pPr lvl="1">
              <a:defRPr sz="4800"/>
            </a:pPr>
            <a:r>
              <a:t>Expression: </a:t>
            </a:r>
            <a:r>
              <a:rPr>
                <a:latin typeface="Courier"/>
                <a:ea typeface="Courier"/>
                <a:cs typeface="Courier"/>
                <a:sym typeface="Courier"/>
              </a:rPr>
              <a:t>key</a:t>
            </a:r>
            <a:r>
              <a:t>, </a:t>
            </a:r>
            <a:r>
              <a:rPr>
                <a:latin typeface="Courier"/>
                <a:ea typeface="Courier"/>
                <a:cs typeface="Courier"/>
                <a:sym typeface="Courier"/>
              </a:rPr>
              <a:t>operator</a:t>
            </a:r>
            <a:r>
              <a:t>, </a:t>
            </a:r>
            <a:r>
              <a:rPr>
                <a:latin typeface="Courier"/>
                <a:ea typeface="Courier"/>
                <a:cs typeface="Courier"/>
                <a:sym typeface="Courier"/>
              </a:rPr>
              <a:t>value</a:t>
            </a:r>
          </a:p>
          <a:p>
            <a:pPr lvl="1">
              <a:defRPr sz="4800"/>
            </a:pPr>
            <a:r>
              <a:t>Operators: </a:t>
            </a:r>
            <a:r>
              <a:rPr>
                <a:latin typeface="Courier"/>
                <a:ea typeface="Courier"/>
                <a:cs typeface="Courier"/>
                <a:sym typeface="Courier"/>
              </a:rPr>
              <a:t>In</a:t>
            </a:r>
            <a:r>
              <a:t>, </a:t>
            </a:r>
            <a:r>
              <a:rPr>
                <a:latin typeface="Courier"/>
                <a:ea typeface="Courier"/>
                <a:cs typeface="Courier"/>
                <a:sym typeface="Courier"/>
              </a:rPr>
              <a:t>NotIn</a:t>
            </a:r>
            <a:r>
              <a:t>, </a:t>
            </a:r>
            <a:r>
              <a:rPr>
                <a:latin typeface="Courier"/>
                <a:ea typeface="Courier"/>
                <a:cs typeface="Courier"/>
                <a:sym typeface="Courier"/>
              </a:rPr>
              <a:t>Exists</a:t>
            </a:r>
            <a:r>
              <a:t>,</a:t>
            </a:r>
            <a:r>
              <a:rPr>
                <a:latin typeface="Helvetica"/>
                <a:ea typeface="Helvetica"/>
                <a:cs typeface="Helvetica"/>
                <a:sym typeface="Helvetica"/>
              </a:rPr>
              <a:t> </a:t>
            </a:r>
            <a:r>
              <a:rPr>
                <a:latin typeface="Courier"/>
                <a:ea typeface="Courier"/>
                <a:cs typeface="Courier"/>
                <a:sym typeface="Courier"/>
              </a:rPr>
              <a:t>DoesNotExist</a:t>
            </a:r>
          </a:p>
          <a:p>
            <a:pPr/>
            <a:r>
              <a:t>Generally created with </a:t>
            </a:r>
            <a:r>
              <a:rPr>
                <a:latin typeface="Courier"/>
                <a:ea typeface="Courier"/>
                <a:cs typeface="Courier"/>
                <a:sym typeface="Courier"/>
              </a:rPr>
              <a:t>Deployment</a:t>
            </a:r>
          </a:p>
          <a:p>
            <a:pPr/>
            <a:r>
              <a:t>Enables </a:t>
            </a:r>
            <a:r>
              <a:rPr>
                <a:latin typeface="Courier"/>
                <a:ea typeface="Courier"/>
                <a:cs typeface="Courier"/>
                <a:sym typeface="Courier"/>
              </a:rPr>
              <a:t>Horizontal Pod Autoscaling</a:t>
            </a:r>
          </a:p>
        </p:txBody>
      </p:sp>
      <p:sp>
        <p:nvSpPr>
          <p:cNvPr id="4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7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7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71">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471">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47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7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71">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471" grpId="1"/>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4" name="Replica Set Configuration"/>
          <p:cNvSpPr txBox="1"/>
          <p:nvPr>
            <p:ph type="title"/>
          </p:nvPr>
        </p:nvSpPr>
        <p:spPr>
          <a:prstGeom prst="rect">
            <a:avLst/>
          </a:prstGeom>
        </p:spPr>
        <p:txBody>
          <a:bodyPr/>
          <a:lstStyle/>
          <a:p>
            <a:pPr/>
            <a:r>
              <a:t>Replica Set Configuration</a:t>
            </a:r>
          </a:p>
        </p:txBody>
      </p:sp>
      <p:sp>
        <p:nvSpPr>
          <p:cNvPr id="47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6" name="Image" descr="Image"/>
          <p:cNvPicPr>
            <a:picLocks noChangeAspect="1"/>
          </p:cNvPicPr>
          <p:nvPr/>
        </p:nvPicPr>
        <p:blipFill>
          <a:blip r:embed="rId2">
            <a:extLst/>
          </a:blip>
          <a:stretch>
            <a:fillRect/>
          </a:stretch>
        </p:blipFill>
        <p:spPr>
          <a:xfrm>
            <a:off x="7334912" y="3022367"/>
            <a:ext cx="9714177" cy="10484912"/>
          </a:xfrm>
          <a:prstGeom prst="rect">
            <a:avLst/>
          </a:prstGeom>
          <a:ln w="12700">
            <a:miter lim="400000"/>
          </a:ln>
        </p:spPr>
      </p:pic>
      <p:sp>
        <p:nvSpPr>
          <p:cNvPr id="477" name="Oval"/>
          <p:cNvSpPr/>
          <p:nvPr/>
        </p:nvSpPr>
        <p:spPr>
          <a:xfrm>
            <a:off x="8046830" y="6501761"/>
            <a:ext cx="9612576" cy="2184401"/>
          </a:xfrm>
          <a:prstGeom prst="ellipse">
            <a:avLst/>
          </a:prstGeom>
          <a:ln w="101600">
            <a:solidFill>
              <a:schemeClr val="accent5"/>
            </a:solidFill>
            <a:miter lim="400000"/>
          </a:ln>
        </p:spPr>
        <p:txBody>
          <a:bodyPr lIns="50800" tIns="50800" rIns="50800" bIns="50800" anchor="ctr"/>
          <a:lstStyle/>
          <a:p>
            <a:pPr>
              <a:defRPr sz="3200">
                <a:solidFill>
                  <a:srgbClr val="FFFFFF"/>
                </a:solidFill>
              </a:defRPr>
            </a:pPr>
          </a:p>
        </p:txBody>
      </p:sp>
      <p:sp>
        <p:nvSpPr>
          <p:cNvPr id="478" name="Oval"/>
          <p:cNvSpPr/>
          <p:nvPr/>
        </p:nvSpPr>
        <p:spPr>
          <a:xfrm>
            <a:off x="8294296" y="8807022"/>
            <a:ext cx="4209428" cy="2331897"/>
          </a:xfrm>
          <a:prstGeom prst="ellipse">
            <a:avLst/>
          </a:prstGeom>
          <a:ln w="101600">
            <a:solidFill>
              <a:schemeClr val="accent5"/>
            </a:solidFill>
            <a:miter lim="400000"/>
          </a:ln>
        </p:spPr>
        <p:txBody>
          <a:bodyPr lIns="50800" tIns="50800" rIns="50800" bIns="50800" anchor="ctr"/>
          <a:lstStyle/>
          <a:p>
            <a:pPr>
              <a:defRPr sz="3200">
                <a:solidFill>
                  <a:srgbClr val="FFFFFF"/>
                </a:solidFill>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0" name="Services"/>
          <p:cNvSpPr txBox="1"/>
          <p:nvPr>
            <p:ph type="title"/>
          </p:nvPr>
        </p:nvSpPr>
        <p:spPr>
          <a:prstGeom prst="rect">
            <a:avLst/>
          </a:prstGeom>
        </p:spPr>
        <p:txBody>
          <a:bodyPr/>
          <a:lstStyle/>
          <a:p>
            <a:pPr/>
            <a:r>
              <a:t>Services</a:t>
            </a:r>
          </a:p>
        </p:txBody>
      </p:sp>
      <p:sp>
        <p:nvSpPr>
          <p:cNvPr id="481" name="Abstract a set of pods as a single IP and port…"/>
          <p:cNvSpPr txBox="1"/>
          <p:nvPr>
            <p:ph type="body" idx="1"/>
          </p:nvPr>
        </p:nvSpPr>
        <p:spPr>
          <a:prstGeom prst="rect">
            <a:avLst/>
          </a:prstGeom>
        </p:spPr>
        <p:txBody>
          <a:bodyPr/>
          <a:lstStyle/>
          <a:p>
            <a:pPr/>
            <a:r>
              <a:t>Abstract a set of pods as a single IP and port</a:t>
            </a:r>
          </a:p>
          <a:p>
            <a:pPr lvl="1" marL="1147884" indent="-512884">
              <a:defRPr sz="4200"/>
            </a:pPr>
            <a:r>
              <a:t>Simple TCP/UDP load balancing</a:t>
            </a:r>
          </a:p>
          <a:p>
            <a:pPr/>
            <a:r>
              <a:t>Found using env variables and DNS</a:t>
            </a:r>
          </a:p>
          <a:p>
            <a:pPr lvl="1">
              <a:defRPr sz="4200"/>
            </a:pPr>
            <a:r>
              <a:rPr>
                <a:latin typeface="Courier"/>
                <a:ea typeface="Courier"/>
                <a:cs typeface="Courier"/>
                <a:sym typeface="Courier"/>
              </a:rPr>
              <a:t>{SVCNAME}_SERVICE_HOST</a:t>
            </a:r>
            <a:r>
              <a:t> and </a:t>
            </a:r>
            <a:r>
              <a:rPr>
                <a:latin typeface="Courier"/>
                <a:ea typeface="Courier"/>
                <a:cs typeface="Courier"/>
                <a:sym typeface="Courier"/>
              </a:rPr>
              <a:t>{SVCNAME}_SERVICE_PORT</a:t>
            </a:r>
          </a:p>
          <a:p>
            <a:pPr/>
            <a:r>
              <a:t>With selector: Stable endpoint for pods to reference</a:t>
            </a:r>
          </a:p>
          <a:p>
            <a:pPr lvl="1" marL="1147884" indent="-512884">
              <a:defRPr sz="4200"/>
            </a:pPr>
            <a:r>
              <a:t>Allows list of pods to change dynamically</a:t>
            </a:r>
          </a:p>
          <a:p>
            <a:pPr lvl="1" marL="1147884" indent="-512884">
              <a:defRPr sz="4200"/>
            </a:pPr>
            <a:r>
              <a:t>Load balance at layer 4</a:t>
            </a:r>
          </a:p>
          <a:p>
            <a:pPr lvl="1" marL="1147884" indent="-512884">
              <a:defRPr sz="4200"/>
            </a:pPr>
            <a:r>
              <a:t>Does not terminate HTTPS</a:t>
            </a:r>
          </a:p>
          <a:p>
            <a:pPr marL="184638" indent="-184638"/>
            <a:r>
              <a:t>Without selector: Services outside cluster</a:t>
            </a:r>
          </a:p>
        </p:txBody>
      </p:sp>
      <p:sp>
        <p:nvSpPr>
          <p:cNvPr id="4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8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8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8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8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8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8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481">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481">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481">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481">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81" grpId="1"/>
    </p:bld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4" name="Kubernetes Service Configuration"/>
          <p:cNvSpPr txBox="1"/>
          <p:nvPr>
            <p:ph type="title"/>
          </p:nvPr>
        </p:nvSpPr>
        <p:spPr>
          <a:prstGeom prst="rect">
            <a:avLst/>
          </a:prstGeom>
        </p:spPr>
        <p:txBody>
          <a:bodyPr/>
          <a:lstStyle>
            <a:lvl1pPr defTabSz="808990">
              <a:defRPr sz="10976"/>
            </a:lvl1pPr>
          </a:lstStyle>
          <a:p>
            <a:pPr/>
            <a:r>
              <a:t>Kubernetes Service Configuration</a:t>
            </a:r>
          </a:p>
        </p:txBody>
      </p:sp>
      <p:sp>
        <p:nvSpPr>
          <p:cNvPr id="48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6" name="Image" descr="Image"/>
          <p:cNvPicPr>
            <a:picLocks noChangeAspect="1"/>
          </p:cNvPicPr>
          <p:nvPr/>
        </p:nvPicPr>
        <p:blipFill>
          <a:blip r:embed="rId2">
            <a:extLst/>
          </a:blip>
          <a:srcRect l="0" t="0" r="0" b="58477"/>
          <a:stretch>
            <a:fillRect/>
          </a:stretch>
        </p:blipFill>
        <p:spPr>
          <a:xfrm>
            <a:off x="3960128" y="3610506"/>
            <a:ext cx="6946894" cy="7278167"/>
          </a:xfrm>
          <a:prstGeom prst="rect">
            <a:avLst/>
          </a:prstGeom>
          <a:ln w="12700">
            <a:miter lim="400000"/>
          </a:ln>
        </p:spPr>
      </p:pic>
      <p:pic>
        <p:nvPicPr>
          <p:cNvPr id="487" name="Image" descr="Image"/>
          <p:cNvPicPr>
            <a:picLocks noChangeAspect="1"/>
          </p:cNvPicPr>
          <p:nvPr/>
        </p:nvPicPr>
        <p:blipFill>
          <a:blip r:embed="rId2">
            <a:extLst/>
          </a:blip>
          <a:srcRect l="0" t="41201" r="0" b="0"/>
          <a:stretch>
            <a:fillRect/>
          </a:stretch>
        </p:blipFill>
        <p:spPr>
          <a:xfrm>
            <a:off x="12279991" y="3375038"/>
            <a:ext cx="6580785" cy="9763158"/>
          </a:xfrm>
          <a:prstGeom prst="rect">
            <a:avLst/>
          </a:prstGeom>
          <a:ln w="12700">
            <a:miter lim="400000"/>
          </a:ln>
        </p:spPr>
      </p:pic>
      <p:sp>
        <p:nvSpPr>
          <p:cNvPr id="488" name="Oval"/>
          <p:cNvSpPr/>
          <p:nvPr/>
        </p:nvSpPr>
        <p:spPr>
          <a:xfrm>
            <a:off x="4902734" y="6223000"/>
            <a:ext cx="5734768" cy="1270000"/>
          </a:xfrm>
          <a:prstGeom prst="ellipse">
            <a:avLst/>
          </a:prstGeom>
          <a:ln w="101600">
            <a:solidFill>
              <a:schemeClr val="accent5"/>
            </a:solidFill>
            <a:miter lim="400000"/>
          </a:ln>
        </p:spPr>
        <p:txBody>
          <a:bodyPr lIns="50800" tIns="50800" rIns="50800" bIns="50800" anchor="ctr"/>
          <a:lstStyle/>
          <a:p>
            <a:pPr>
              <a:defRPr sz="3200">
                <a:solidFill>
                  <a:srgbClr val="FFFFFF"/>
                </a:solidFill>
              </a:defRPr>
            </a:pPr>
          </a:p>
        </p:txBody>
      </p:sp>
      <p:sp>
        <p:nvSpPr>
          <p:cNvPr id="489" name="Oval"/>
          <p:cNvSpPr/>
          <p:nvPr/>
        </p:nvSpPr>
        <p:spPr>
          <a:xfrm>
            <a:off x="13683177" y="8665433"/>
            <a:ext cx="5734768" cy="1270001"/>
          </a:xfrm>
          <a:prstGeom prst="ellipse">
            <a:avLst/>
          </a:prstGeom>
          <a:ln w="101600">
            <a:solidFill>
              <a:schemeClr val="accent5"/>
            </a:solidFill>
            <a:miter lim="400000"/>
          </a:ln>
        </p:spPr>
        <p:txBody>
          <a:bodyPr lIns="50800" tIns="50800" rIns="50800" bIns="50800" anchor="ctr"/>
          <a:lstStyle/>
          <a:p>
            <a:pPr>
              <a:defRPr sz="3200">
                <a:solidFill>
                  <a:srgbClr val="FFFFFF"/>
                </a:solidFill>
              </a:defRPr>
            </a:pPr>
          </a:p>
        </p:txBody>
      </p:sp>
      <p:cxnSp>
        <p:nvCxnSpPr>
          <p:cNvPr id="490" name="Connection Line"/>
          <p:cNvCxnSpPr>
            <a:stCxn id="488" idx="0"/>
            <a:endCxn id="489" idx="0"/>
          </p:cNvCxnSpPr>
          <p:nvPr/>
        </p:nvCxnSpPr>
        <p:spPr>
          <a:xfrm>
            <a:off x="7770118" y="6858000"/>
            <a:ext cx="8780443" cy="2442434"/>
          </a:xfrm>
          <a:prstGeom prst="straightConnector1">
            <a:avLst/>
          </a:prstGeom>
          <a:ln w="101600">
            <a:solidFill>
              <a:srgbClr val="000000"/>
            </a:solidFill>
            <a:miter lim="400000"/>
            <a:headEnd type="triangle"/>
            <a:tailEnd type="triangle"/>
          </a:ln>
        </p:spPr>
      </p:cxn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8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90"/>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4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9" grpId="3"/>
      <p:bldP build="whole" bldLvl="1" animBg="1" rev="0" advAuto="0" spid="490" grpId="2"/>
      <p:bldP build="whole" bldLvl="1" animBg="1" rev="0" advAuto="0" spid="488"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2" name="Node"/>
          <p:cNvSpPr/>
          <p:nvPr/>
        </p:nvSpPr>
        <p:spPr>
          <a:xfrm>
            <a:off x="7715436" y="5692483"/>
            <a:ext cx="8953129" cy="5070341"/>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lstStyle>
            <a:lvl1pPr algn="l" defTabSz="584200">
              <a:defRPr b="1" sz="3200">
                <a:solidFill>
                  <a:srgbClr val="FFFFFF"/>
                </a:solidFill>
                <a:latin typeface="Helvetica"/>
                <a:ea typeface="Helvetica"/>
                <a:cs typeface="Helvetica"/>
                <a:sym typeface="Helvetica"/>
              </a:defRPr>
            </a:lvl1pPr>
          </a:lstStyle>
          <a:p>
            <a:pPr/>
            <a:r>
              <a:t>Node</a:t>
            </a:r>
          </a:p>
        </p:txBody>
      </p:sp>
      <p:sp>
        <p:nvSpPr>
          <p:cNvPr id="493" name="Rectangle"/>
          <p:cNvSpPr/>
          <p:nvPr/>
        </p:nvSpPr>
        <p:spPr>
          <a:xfrm>
            <a:off x="13043568" y="6196549"/>
            <a:ext cx="2905850" cy="1785939"/>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494" name="Rectangle"/>
          <p:cNvSpPr/>
          <p:nvPr/>
        </p:nvSpPr>
        <p:spPr>
          <a:xfrm>
            <a:off x="13396140" y="6457893"/>
            <a:ext cx="2200705" cy="1263251"/>
          </a:xfrm>
          <a:prstGeom prst="rect">
            <a:avLst/>
          </a:prstGeom>
          <a:solidFill>
            <a:schemeClr val="accent2"/>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b="1" sz="2600">
                <a:solidFill>
                  <a:srgbClr val="FFFFFF"/>
                </a:solidFill>
                <a:latin typeface="Helvetica"/>
                <a:ea typeface="Helvetica"/>
                <a:cs typeface="Helvetica"/>
                <a:sym typeface="Helvetica"/>
              </a:defRPr>
            </a:pPr>
          </a:p>
        </p:txBody>
      </p:sp>
      <p:sp>
        <p:nvSpPr>
          <p:cNvPr id="495" name="Rectangle"/>
          <p:cNvSpPr/>
          <p:nvPr/>
        </p:nvSpPr>
        <p:spPr>
          <a:xfrm>
            <a:off x="13082812" y="8549751"/>
            <a:ext cx="2905850" cy="1785938"/>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496" name="Rectangle"/>
          <p:cNvSpPr/>
          <p:nvPr/>
        </p:nvSpPr>
        <p:spPr>
          <a:xfrm>
            <a:off x="13396140" y="8811093"/>
            <a:ext cx="2200705" cy="1263252"/>
          </a:xfrm>
          <a:prstGeom prst="rect">
            <a:avLst/>
          </a:prstGeom>
          <a:solidFill>
            <a:schemeClr val="accent2"/>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b="1" sz="2600">
                <a:solidFill>
                  <a:srgbClr val="FFFFFF"/>
                </a:solidFill>
                <a:latin typeface="Helvetica"/>
                <a:ea typeface="Helvetica"/>
                <a:cs typeface="Helvetica"/>
                <a:sym typeface="Helvetica"/>
              </a:defRPr>
            </a:pPr>
          </a:p>
        </p:txBody>
      </p:sp>
      <p:sp>
        <p:nvSpPr>
          <p:cNvPr id="497" name="Couchbase Service"/>
          <p:cNvSpPr/>
          <p:nvPr/>
        </p:nvSpPr>
        <p:spPr>
          <a:xfrm>
            <a:off x="8434216" y="8549751"/>
            <a:ext cx="2200705" cy="1785938"/>
          </a:xfrm>
          <a:prstGeom prst="rect">
            <a:avLst/>
          </a:prstGeom>
          <a:solidFill>
            <a:schemeClr val="accent6"/>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584200">
              <a:defRPr b="1" sz="2600">
                <a:solidFill>
                  <a:srgbClr val="FFFFFF"/>
                </a:solidFill>
                <a:latin typeface="Helvetica"/>
                <a:ea typeface="Helvetica"/>
                <a:cs typeface="Helvetica"/>
                <a:sym typeface="Helvetica"/>
              </a:defRPr>
            </a:lvl1pPr>
          </a:lstStyle>
          <a:p>
            <a:pPr/>
            <a:r>
              <a:t>Couchbase Service</a:t>
            </a:r>
          </a:p>
        </p:txBody>
      </p:sp>
      <p:cxnSp>
        <p:nvCxnSpPr>
          <p:cNvPr id="498" name="Connection Line"/>
          <p:cNvCxnSpPr>
            <a:stCxn id="497" idx="0"/>
            <a:endCxn id="493" idx="0"/>
          </p:cNvCxnSpPr>
          <p:nvPr/>
        </p:nvCxnSpPr>
        <p:spPr>
          <a:xfrm flipV="1">
            <a:off x="9534568" y="7089518"/>
            <a:ext cx="4961925" cy="2353202"/>
          </a:xfrm>
          <a:prstGeom prst="straightConnector1">
            <a:avLst/>
          </a:prstGeom>
          <a:ln w="76200">
            <a:solidFill>
              <a:srgbClr val="000000"/>
            </a:solidFill>
            <a:miter lim="400000"/>
            <a:headEnd type="triangle"/>
          </a:ln>
        </p:spPr>
      </p:cxnSp>
      <p:pic>
        <p:nvPicPr>
          <p:cNvPr id="499" name="Image" descr="Image"/>
          <p:cNvPicPr>
            <a:picLocks noChangeAspect="1"/>
          </p:cNvPicPr>
          <p:nvPr/>
        </p:nvPicPr>
        <p:blipFill>
          <a:blip r:embed="rId2">
            <a:extLst/>
          </a:blip>
          <a:stretch>
            <a:fillRect/>
          </a:stretch>
        </p:blipFill>
        <p:spPr>
          <a:xfrm>
            <a:off x="13867466" y="6617748"/>
            <a:ext cx="1258054" cy="943541"/>
          </a:xfrm>
          <a:prstGeom prst="rect">
            <a:avLst/>
          </a:prstGeom>
          <a:ln w="12700">
            <a:miter lim="400000"/>
          </a:ln>
        </p:spPr>
      </p:pic>
      <p:pic>
        <p:nvPicPr>
          <p:cNvPr id="500" name="Image" descr="Image"/>
          <p:cNvPicPr>
            <a:picLocks noChangeAspect="1"/>
          </p:cNvPicPr>
          <p:nvPr/>
        </p:nvPicPr>
        <p:blipFill>
          <a:blip r:embed="rId3">
            <a:extLst/>
          </a:blip>
          <a:stretch>
            <a:fillRect/>
          </a:stretch>
        </p:blipFill>
        <p:spPr>
          <a:xfrm>
            <a:off x="14024722" y="8970949"/>
            <a:ext cx="943540" cy="943541"/>
          </a:xfrm>
          <a:prstGeom prst="rect">
            <a:avLst/>
          </a:prstGeom>
          <a:ln w="12700">
            <a:miter lim="400000"/>
          </a:ln>
        </p:spPr>
      </p:pic>
      <p:sp>
        <p:nvSpPr>
          <p:cNvPr id="501" name="Couchbase Service"/>
          <p:cNvSpPr txBox="1"/>
          <p:nvPr>
            <p:ph type="title"/>
          </p:nvPr>
        </p:nvSpPr>
        <p:spPr>
          <a:prstGeom prst="rect">
            <a:avLst/>
          </a:prstGeom>
        </p:spPr>
        <p:txBody>
          <a:bodyPr/>
          <a:lstStyle/>
          <a:p>
            <a:pPr/>
            <a:r>
              <a:t>Couchbase Service</a:t>
            </a:r>
          </a:p>
        </p:txBody>
      </p:sp>
      <p:sp>
        <p:nvSpPr>
          <p:cNvPr id="5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cxnSp>
        <p:nvCxnSpPr>
          <p:cNvPr id="503" name="Connection Line"/>
          <p:cNvCxnSpPr>
            <a:stCxn id="497" idx="0"/>
            <a:endCxn id="495" idx="0"/>
          </p:cNvCxnSpPr>
          <p:nvPr/>
        </p:nvCxnSpPr>
        <p:spPr>
          <a:xfrm>
            <a:off x="9534568" y="9442719"/>
            <a:ext cx="5001169" cy="1"/>
          </a:xfrm>
          <a:prstGeom prst="straightConnector1">
            <a:avLst/>
          </a:prstGeom>
          <a:ln w="50800">
            <a:solidFill>
              <a:srgbClr val="000000"/>
            </a:solidFill>
            <a:miter lim="400000"/>
            <a:tailEnd type="triangle"/>
          </a:ln>
        </p:spPr>
      </p:cxn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05" name="“backend”"/>
          <p:cNvSpPr/>
          <p:nvPr/>
        </p:nvSpPr>
        <p:spPr>
          <a:xfrm>
            <a:off x="12251177" y="8405418"/>
            <a:ext cx="6911593" cy="2728158"/>
          </a:xfrm>
          <a:prstGeom prst="rect">
            <a:avLst/>
          </a:prstGeom>
          <a:ln w="50800">
            <a:solidFill>
              <a:schemeClr val="accent5"/>
            </a:solidFill>
            <a:custDash>
              <a:ds d="600000" sp="600000"/>
            </a:custDash>
            <a:miter lim="400000"/>
          </a:ln>
          <a:extLst>
            <a:ext uri="{C572A759-6A51-4108-AA02-DFA0A04FC94B}">
              <ma14:wrappingTextBoxFlag xmlns:ma14="http://schemas.microsoft.com/office/mac/drawingml/2011/main" val="1"/>
            </a:ext>
          </a:extLst>
        </p:spPr>
        <p:txBody>
          <a:bodyPr lIns="50800" tIns="50800" rIns="50800" bIns="50800" anchor="b"/>
          <a:lstStyle>
            <a:lvl1pPr>
              <a:defRPr b="1" sz="3200">
                <a:latin typeface="Helvetica"/>
                <a:ea typeface="Helvetica"/>
                <a:cs typeface="Helvetica"/>
                <a:sym typeface="Helvetica"/>
              </a:defRPr>
            </a:lvl1pPr>
          </a:lstStyle>
          <a:p>
            <a:pPr/>
            <a:r>
              <a:t>“backend”</a:t>
            </a:r>
          </a:p>
        </p:txBody>
      </p:sp>
      <p:sp>
        <p:nvSpPr>
          <p:cNvPr id="506" name="“frontend”"/>
          <p:cNvSpPr/>
          <p:nvPr/>
        </p:nvSpPr>
        <p:spPr>
          <a:xfrm>
            <a:off x="12251177" y="3385488"/>
            <a:ext cx="3582080" cy="4641090"/>
          </a:xfrm>
          <a:prstGeom prst="rect">
            <a:avLst/>
          </a:prstGeom>
          <a:ln w="50800">
            <a:solidFill>
              <a:schemeClr val="accent5"/>
            </a:solidFill>
            <a:custDash>
              <a:ds d="600000" sp="600000"/>
            </a:custDash>
            <a:miter lim="400000"/>
          </a:ln>
          <a:extLst>
            <a:ext uri="{C572A759-6A51-4108-AA02-DFA0A04FC94B}">
              <ma14:wrappingTextBoxFlag xmlns:ma14="http://schemas.microsoft.com/office/mac/drawingml/2011/main" val="1"/>
            </a:ext>
          </a:extLst>
        </p:spPr>
        <p:txBody>
          <a:bodyPr lIns="50800" tIns="50800" rIns="50800" bIns="50800"/>
          <a:lstStyle>
            <a:lvl1pPr>
              <a:defRPr b="1" sz="3200">
                <a:latin typeface="Helvetica"/>
                <a:ea typeface="Helvetica"/>
                <a:cs typeface="Helvetica"/>
                <a:sym typeface="Helvetica"/>
              </a:defRPr>
            </a:lvl1pPr>
          </a:lstStyle>
          <a:p>
            <a:pPr/>
            <a:r>
              <a:t>“frontend”</a:t>
            </a:r>
          </a:p>
        </p:txBody>
      </p:sp>
      <p:sp>
        <p:nvSpPr>
          <p:cNvPr id="507" name="Service and Replication Controller"/>
          <p:cNvSpPr txBox="1"/>
          <p:nvPr>
            <p:ph type="title"/>
          </p:nvPr>
        </p:nvSpPr>
        <p:spPr>
          <a:prstGeom prst="rect">
            <a:avLst/>
          </a:prstGeom>
        </p:spPr>
        <p:txBody>
          <a:bodyPr/>
          <a:lstStyle>
            <a:lvl1pPr defTabSz="800735">
              <a:defRPr sz="10864"/>
            </a:lvl1pPr>
          </a:lstStyle>
          <a:p>
            <a:pPr/>
            <a:r>
              <a:t>Service and Replication Controller</a:t>
            </a:r>
          </a:p>
        </p:txBody>
      </p:sp>
      <p:sp>
        <p:nvSpPr>
          <p:cNvPr id="508" name="Slide Number"/>
          <p:cNvSpPr txBox="1"/>
          <p:nvPr>
            <p:ph type="sldNum" sz="quarter" idx="2"/>
          </p:nvPr>
        </p:nvSpPr>
        <p:spPr>
          <a:xfrm>
            <a:off x="23805591" y="12738100"/>
            <a:ext cx="238456"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9" name="Couchbase Service"/>
          <p:cNvSpPr/>
          <p:nvPr/>
        </p:nvSpPr>
        <p:spPr>
          <a:xfrm>
            <a:off x="4787783" y="8876528"/>
            <a:ext cx="3582079" cy="2286001"/>
          </a:xfrm>
          <a:prstGeom prst="rect">
            <a:avLst/>
          </a:prstGeom>
          <a:solidFill>
            <a:schemeClr val="accent6"/>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584200">
              <a:defRPr b="1" sz="3800">
                <a:solidFill>
                  <a:srgbClr val="FFFFFF"/>
                </a:solidFill>
                <a:latin typeface="Helvetica"/>
                <a:ea typeface="Helvetica"/>
                <a:cs typeface="Helvetica"/>
                <a:sym typeface="Helvetica"/>
              </a:defRPr>
            </a:lvl1pPr>
          </a:lstStyle>
          <a:p>
            <a:pPr/>
            <a:r>
              <a:t>Couchbase Service</a:t>
            </a:r>
          </a:p>
        </p:txBody>
      </p:sp>
      <p:sp>
        <p:nvSpPr>
          <p:cNvPr id="525" name="Connection Line"/>
          <p:cNvSpPr/>
          <p:nvPr/>
        </p:nvSpPr>
        <p:spPr>
          <a:xfrm>
            <a:off x="7028760" y="6786708"/>
            <a:ext cx="7013458" cy="2089820"/>
          </a:xfrm>
          <a:custGeom>
            <a:avLst/>
            <a:gdLst/>
            <a:ahLst/>
            <a:cxnLst>
              <a:cxn ang="0">
                <a:pos x="wd2" y="hd2"/>
              </a:cxn>
              <a:cxn ang="5400000">
                <a:pos x="wd2" y="hd2"/>
              </a:cxn>
              <a:cxn ang="10800000">
                <a:pos x="wd2" y="hd2"/>
              </a:cxn>
              <a:cxn ang="16200000">
                <a:pos x="wd2" y="hd2"/>
              </a:cxn>
            </a:cxnLst>
            <a:rect l="0" t="0" r="r" b="b"/>
            <a:pathLst>
              <a:path w="21600" h="19429" fill="norm" stroke="1" extrusionOk="0">
                <a:moveTo>
                  <a:pt x="0" y="19429"/>
                </a:moveTo>
                <a:cubicBezTo>
                  <a:pt x="3090" y="4084"/>
                  <a:pt x="10290" y="-2171"/>
                  <a:pt x="21600" y="663"/>
                </a:cubicBezTo>
              </a:path>
            </a:pathLst>
          </a:custGeom>
          <a:ln w="76200">
            <a:solidFill>
              <a:srgbClr val="000000"/>
            </a:solidFill>
            <a:miter lim="400000"/>
            <a:headEnd type="triangle"/>
          </a:ln>
        </p:spPr>
        <p:txBody>
          <a:bodyPr/>
          <a:lstStyle/>
          <a:p>
            <a:pPr/>
          </a:p>
        </p:txBody>
      </p:sp>
      <p:sp>
        <p:nvSpPr>
          <p:cNvPr id="526" name="Connection Line"/>
          <p:cNvSpPr/>
          <p:nvPr/>
        </p:nvSpPr>
        <p:spPr>
          <a:xfrm>
            <a:off x="6222103" y="4897057"/>
            <a:ext cx="7820114" cy="3979472"/>
          </a:xfrm>
          <a:custGeom>
            <a:avLst/>
            <a:gdLst/>
            <a:ahLst/>
            <a:cxnLst>
              <a:cxn ang="0">
                <a:pos x="wd2" y="hd2"/>
              </a:cxn>
              <a:cxn ang="5400000">
                <a:pos x="wd2" y="hd2"/>
              </a:cxn>
              <a:cxn ang="10800000">
                <a:pos x="wd2" y="hd2"/>
              </a:cxn>
              <a:cxn ang="16200000">
                <a:pos x="wd2" y="hd2"/>
              </a:cxn>
            </a:cxnLst>
            <a:rect l="0" t="0" r="r" b="b"/>
            <a:pathLst>
              <a:path w="20860" h="21600" fill="norm" stroke="1" extrusionOk="0">
                <a:moveTo>
                  <a:pt x="62" y="21600"/>
                </a:moveTo>
                <a:cubicBezTo>
                  <a:pt x="-740" y="8728"/>
                  <a:pt x="6193" y="1528"/>
                  <a:pt x="20860" y="0"/>
                </a:cubicBezTo>
              </a:path>
            </a:pathLst>
          </a:custGeom>
          <a:ln w="76200">
            <a:solidFill>
              <a:srgbClr val="000000"/>
            </a:solidFill>
            <a:miter lim="400000"/>
            <a:headEnd type="triangle"/>
          </a:ln>
        </p:spPr>
        <p:txBody>
          <a:bodyPr/>
          <a:lstStyle/>
          <a:p>
            <a:pPr/>
          </a:p>
        </p:txBody>
      </p:sp>
      <p:cxnSp>
        <p:nvCxnSpPr>
          <p:cNvPr id="512" name="Connection Line"/>
          <p:cNvCxnSpPr>
            <a:stCxn id="509" idx="0"/>
            <a:endCxn id="505" idx="0"/>
          </p:cNvCxnSpPr>
          <p:nvPr/>
        </p:nvCxnSpPr>
        <p:spPr>
          <a:xfrm flipV="1">
            <a:off x="6578822" y="9769497"/>
            <a:ext cx="9128152" cy="250032"/>
          </a:xfrm>
          <a:prstGeom prst="straightConnector1">
            <a:avLst/>
          </a:prstGeom>
          <a:ln w="76200">
            <a:solidFill>
              <a:srgbClr val="000000"/>
            </a:solidFill>
            <a:miter lim="400000"/>
            <a:tailEnd type="triangle"/>
          </a:ln>
        </p:spPr>
      </p:cxnSp>
      <p:sp>
        <p:nvSpPr>
          <p:cNvPr id="513" name="Rectangle"/>
          <p:cNvSpPr/>
          <p:nvPr/>
        </p:nvSpPr>
        <p:spPr>
          <a:xfrm>
            <a:off x="12666509" y="4004088"/>
            <a:ext cx="2751415" cy="1785939"/>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514" name="Rectangle"/>
          <p:cNvSpPr/>
          <p:nvPr/>
        </p:nvSpPr>
        <p:spPr>
          <a:xfrm>
            <a:off x="12941865" y="4265431"/>
            <a:ext cx="2200705" cy="1263252"/>
          </a:xfrm>
          <a:prstGeom prst="rect">
            <a:avLst/>
          </a:prstGeom>
          <a:solidFill>
            <a:schemeClr val="accent2"/>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b="1" sz="2600">
                <a:solidFill>
                  <a:srgbClr val="FFFFFF"/>
                </a:solidFill>
                <a:latin typeface="Helvetica"/>
                <a:ea typeface="Helvetica"/>
                <a:cs typeface="Helvetica"/>
                <a:sym typeface="Helvetica"/>
              </a:defRPr>
            </a:pPr>
          </a:p>
        </p:txBody>
      </p:sp>
      <p:pic>
        <p:nvPicPr>
          <p:cNvPr id="515" name="Image" descr="Image"/>
          <p:cNvPicPr>
            <a:picLocks noChangeAspect="1"/>
          </p:cNvPicPr>
          <p:nvPr/>
        </p:nvPicPr>
        <p:blipFill>
          <a:blip r:embed="rId2">
            <a:extLst/>
          </a:blip>
          <a:stretch>
            <a:fillRect/>
          </a:stretch>
        </p:blipFill>
        <p:spPr>
          <a:xfrm>
            <a:off x="13413190" y="4425287"/>
            <a:ext cx="1258054" cy="943540"/>
          </a:xfrm>
          <a:prstGeom prst="rect">
            <a:avLst/>
          </a:prstGeom>
          <a:ln w="12700">
            <a:miter lim="400000"/>
          </a:ln>
        </p:spPr>
      </p:pic>
      <p:sp>
        <p:nvSpPr>
          <p:cNvPr id="516" name="Rectangle"/>
          <p:cNvSpPr/>
          <p:nvPr/>
        </p:nvSpPr>
        <p:spPr>
          <a:xfrm>
            <a:off x="12572906" y="8618716"/>
            <a:ext cx="2938622" cy="1785939"/>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517" name="Rectangle"/>
          <p:cNvSpPr/>
          <p:nvPr/>
        </p:nvSpPr>
        <p:spPr>
          <a:xfrm>
            <a:off x="12941865" y="8880060"/>
            <a:ext cx="2200705" cy="1263251"/>
          </a:xfrm>
          <a:prstGeom prst="rect">
            <a:avLst/>
          </a:prstGeom>
          <a:solidFill>
            <a:schemeClr val="accent2"/>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b="1" sz="2600">
                <a:solidFill>
                  <a:srgbClr val="FFFFFF"/>
                </a:solidFill>
                <a:latin typeface="Helvetica"/>
                <a:ea typeface="Helvetica"/>
                <a:cs typeface="Helvetica"/>
                <a:sym typeface="Helvetica"/>
              </a:defRPr>
            </a:pPr>
          </a:p>
        </p:txBody>
      </p:sp>
      <p:sp>
        <p:nvSpPr>
          <p:cNvPr id="518" name="Rectangle"/>
          <p:cNvSpPr/>
          <p:nvPr/>
        </p:nvSpPr>
        <p:spPr>
          <a:xfrm>
            <a:off x="12666509" y="5965031"/>
            <a:ext cx="2751415" cy="1785938"/>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519" name="Rectangle"/>
          <p:cNvSpPr/>
          <p:nvPr/>
        </p:nvSpPr>
        <p:spPr>
          <a:xfrm>
            <a:off x="12941865" y="6226374"/>
            <a:ext cx="2200705" cy="1263252"/>
          </a:xfrm>
          <a:prstGeom prst="rect">
            <a:avLst/>
          </a:prstGeom>
          <a:solidFill>
            <a:schemeClr val="accent2"/>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b="1" sz="2600">
                <a:solidFill>
                  <a:srgbClr val="FFFFFF"/>
                </a:solidFill>
                <a:latin typeface="Helvetica"/>
                <a:ea typeface="Helvetica"/>
                <a:cs typeface="Helvetica"/>
                <a:sym typeface="Helvetica"/>
              </a:defRPr>
            </a:pPr>
          </a:p>
        </p:txBody>
      </p:sp>
      <p:pic>
        <p:nvPicPr>
          <p:cNvPr id="520" name="Image" descr="Image"/>
          <p:cNvPicPr>
            <a:picLocks noChangeAspect="1"/>
          </p:cNvPicPr>
          <p:nvPr/>
        </p:nvPicPr>
        <p:blipFill>
          <a:blip r:embed="rId2">
            <a:extLst/>
          </a:blip>
          <a:stretch>
            <a:fillRect/>
          </a:stretch>
        </p:blipFill>
        <p:spPr>
          <a:xfrm>
            <a:off x="13413190" y="6386229"/>
            <a:ext cx="1258054" cy="943541"/>
          </a:xfrm>
          <a:prstGeom prst="rect">
            <a:avLst/>
          </a:prstGeom>
          <a:ln w="12700">
            <a:miter lim="400000"/>
          </a:ln>
        </p:spPr>
      </p:pic>
      <p:sp>
        <p:nvSpPr>
          <p:cNvPr id="521" name="Rectangle"/>
          <p:cNvSpPr/>
          <p:nvPr/>
        </p:nvSpPr>
        <p:spPr>
          <a:xfrm>
            <a:off x="15905863" y="8618716"/>
            <a:ext cx="2938622" cy="1785939"/>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522" name="Rectangle"/>
          <p:cNvSpPr/>
          <p:nvPr/>
        </p:nvSpPr>
        <p:spPr>
          <a:xfrm>
            <a:off x="16314066" y="8840815"/>
            <a:ext cx="2200705" cy="1263252"/>
          </a:xfrm>
          <a:prstGeom prst="rect">
            <a:avLst/>
          </a:prstGeom>
          <a:solidFill>
            <a:schemeClr val="accent2"/>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b="1" sz="2600">
                <a:solidFill>
                  <a:srgbClr val="FFFFFF"/>
                </a:solidFill>
                <a:latin typeface="Helvetica"/>
                <a:ea typeface="Helvetica"/>
                <a:cs typeface="Helvetica"/>
                <a:sym typeface="Helvetica"/>
              </a:defRPr>
            </a:pPr>
          </a:p>
        </p:txBody>
      </p:sp>
      <p:pic>
        <p:nvPicPr>
          <p:cNvPr id="523" name="Image" descr="Image"/>
          <p:cNvPicPr>
            <a:picLocks noChangeAspect="1"/>
          </p:cNvPicPr>
          <p:nvPr/>
        </p:nvPicPr>
        <p:blipFill>
          <a:blip r:embed="rId3">
            <a:extLst/>
          </a:blip>
          <a:stretch>
            <a:fillRect/>
          </a:stretch>
        </p:blipFill>
        <p:spPr>
          <a:xfrm>
            <a:off x="13570447" y="9039915"/>
            <a:ext cx="943541" cy="943541"/>
          </a:xfrm>
          <a:prstGeom prst="rect">
            <a:avLst/>
          </a:prstGeom>
          <a:ln w="12700">
            <a:miter lim="400000"/>
          </a:ln>
        </p:spPr>
      </p:pic>
      <p:pic>
        <p:nvPicPr>
          <p:cNvPr id="524" name="Image" descr="Image"/>
          <p:cNvPicPr>
            <a:picLocks noChangeAspect="1"/>
          </p:cNvPicPr>
          <p:nvPr/>
        </p:nvPicPr>
        <p:blipFill>
          <a:blip r:embed="rId3">
            <a:extLst/>
          </a:blip>
          <a:stretch>
            <a:fillRect/>
          </a:stretch>
        </p:blipFill>
        <p:spPr>
          <a:xfrm>
            <a:off x="16903403" y="8993134"/>
            <a:ext cx="943541" cy="94354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8" name="Publishing Services"/>
          <p:cNvSpPr txBox="1"/>
          <p:nvPr>
            <p:ph type="title"/>
          </p:nvPr>
        </p:nvSpPr>
        <p:spPr>
          <a:prstGeom prst="rect">
            <a:avLst/>
          </a:prstGeom>
        </p:spPr>
        <p:txBody>
          <a:bodyPr/>
          <a:lstStyle/>
          <a:p>
            <a:pPr/>
            <a:r>
              <a:t>Publishing Services</a:t>
            </a:r>
          </a:p>
        </p:txBody>
      </p:sp>
      <p:sp>
        <p:nvSpPr>
          <p:cNvPr id="529" name="Service may be exposed outside cluster using type…"/>
          <p:cNvSpPr txBox="1"/>
          <p:nvPr>
            <p:ph type="body" idx="1"/>
          </p:nvPr>
        </p:nvSpPr>
        <p:spPr>
          <a:prstGeom prst="rect">
            <a:avLst/>
          </a:prstGeom>
        </p:spPr>
        <p:txBody>
          <a:bodyPr/>
          <a:lstStyle/>
          <a:p>
            <a:pPr/>
            <a:r>
              <a:t>Service may be exposed outside cluster using </a:t>
            </a:r>
            <a:r>
              <a:rPr>
                <a:latin typeface="Courier"/>
                <a:ea typeface="Courier"/>
                <a:cs typeface="Courier"/>
                <a:sym typeface="Courier"/>
              </a:rPr>
              <a:t>type</a:t>
            </a:r>
          </a:p>
          <a:p>
            <a:pPr lvl="1"/>
            <a:r>
              <a:rPr>
                <a:latin typeface="Courier"/>
                <a:ea typeface="Courier"/>
                <a:cs typeface="Courier"/>
                <a:sym typeface="Courier"/>
              </a:rPr>
              <a:t>ClusterIP</a:t>
            </a:r>
            <a:r>
              <a:t> (default): Accessible inside cluster</a:t>
            </a:r>
          </a:p>
          <a:p>
            <a:pPr lvl="1"/>
            <a:r>
              <a:rPr>
                <a:latin typeface="Courier"/>
                <a:ea typeface="Courier"/>
                <a:cs typeface="Courier"/>
                <a:sym typeface="Courier"/>
              </a:rPr>
              <a:t>NodePort</a:t>
            </a:r>
            <a:r>
              <a:t>: A port on each node, explicitly expose in firewall</a:t>
            </a:r>
          </a:p>
          <a:p>
            <a:pPr lvl="1"/>
            <a:r>
              <a:rPr>
                <a:latin typeface="Courier"/>
                <a:ea typeface="Courier"/>
                <a:cs typeface="Courier"/>
                <a:sym typeface="Courier"/>
              </a:rPr>
              <a:t>LoadBalancer</a:t>
            </a:r>
            <a:r>
              <a:t>: On cloud providers that support external LB</a:t>
            </a:r>
          </a:p>
          <a:p>
            <a:pPr lvl="1"/>
            <a:r>
              <a:rPr>
                <a:latin typeface="Courier"/>
                <a:ea typeface="Courier"/>
                <a:cs typeface="Courier"/>
                <a:sym typeface="Courier"/>
              </a:rPr>
              <a:t>ExternalName</a:t>
            </a:r>
            <a:r>
              <a:t>: </a:t>
            </a:r>
            <a:r>
              <a:rPr>
                <a:latin typeface="Courier"/>
                <a:ea typeface="Courier"/>
                <a:cs typeface="Courier"/>
                <a:sym typeface="Courier"/>
              </a:rPr>
              <a:t>CNAME</a:t>
            </a:r>
            <a:r>
              <a:t> record value for an external service</a:t>
            </a:r>
          </a:p>
        </p:txBody>
      </p:sp>
      <p:sp>
        <p:nvSpPr>
          <p:cNvPr id="5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2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2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29">
                                            <p:txEl>
                                              <p:pRg st="2" end="2"/>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1" fill="hold">
                                  <p:stCondLst>
                                    <p:cond delay="0"/>
                                  </p:stCondLst>
                                  <p:iterate type="el" backwards="0">
                                    <p:tmAbs val="0"/>
                                  </p:iterate>
                                  <p:childTnLst>
                                    <p:set>
                                      <p:cBhvr>
                                        <p:cTn id="19" fill="hold"/>
                                        <p:tgtEl>
                                          <p:spTgt spid="529">
                                            <p:txEl>
                                              <p:pRg st="3" end="3"/>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52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29" grpId="1"/>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2" name="Service Type: ClusterIP"/>
          <p:cNvSpPr txBox="1"/>
          <p:nvPr>
            <p:ph type="title"/>
          </p:nvPr>
        </p:nvSpPr>
        <p:spPr>
          <a:prstGeom prst="rect">
            <a:avLst/>
          </a:prstGeom>
        </p:spPr>
        <p:txBody>
          <a:bodyPr/>
          <a:lstStyle/>
          <a:p>
            <a:pPr/>
            <a:r>
              <a:t>Service Type: ClusterIP</a:t>
            </a:r>
          </a:p>
        </p:txBody>
      </p:sp>
      <p:sp>
        <p:nvSpPr>
          <p:cNvPr id="5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34" name="Image" descr="Image"/>
          <p:cNvPicPr>
            <a:picLocks noChangeAspect="1"/>
          </p:cNvPicPr>
          <p:nvPr/>
        </p:nvPicPr>
        <p:blipFill>
          <a:blip r:embed="rId2">
            <a:extLst/>
          </a:blip>
          <a:stretch>
            <a:fillRect/>
          </a:stretch>
        </p:blipFill>
        <p:spPr>
          <a:xfrm>
            <a:off x="3247095" y="4008873"/>
            <a:ext cx="7800275" cy="6623391"/>
          </a:xfrm>
          <a:prstGeom prst="rect">
            <a:avLst/>
          </a:prstGeom>
          <a:ln w="12700">
            <a:miter lim="400000"/>
          </a:ln>
        </p:spPr>
      </p:pic>
      <p:pic>
        <p:nvPicPr>
          <p:cNvPr id="535" name="Image" descr="Image"/>
          <p:cNvPicPr>
            <a:picLocks noChangeAspect="1"/>
          </p:cNvPicPr>
          <p:nvPr/>
        </p:nvPicPr>
        <p:blipFill>
          <a:blip r:embed="rId3">
            <a:extLst/>
          </a:blip>
          <a:stretch>
            <a:fillRect/>
          </a:stretch>
        </p:blipFill>
        <p:spPr>
          <a:xfrm>
            <a:off x="11766735" y="3936189"/>
            <a:ext cx="7800274" cy="857762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 name="Kubernetes"/>
          <p:cNvSpPr txBox="1"/>
          <p:nvPr>
            <p:ph type="title"/>
          </p:nvPr>
        </p:nvSpPr>
        <p:spPr>
          <a:prstGeom prst="rect">
            <a:avLst/>
          </a:prstGeom>
        </p:spPr>
        <p:txBody>
          <a:bodyPr/>
          <a:lstStyle/>
          <a:p>
            <a:pPr/>
            <a:r>
              <a:t>Kubernetes</a:t>
            </a:r>
          </a:p>
        </p:txBody>
      </p:sp>
      <p:sp>
        <p:nvSpPr>
          <p:cNvPr id="112" name="Open source orchestration system for containers…"/>
          <p:cNvSpPr txBox="1"/>
          <p:nvPr>
            <p:ph type="body" idx="1"/>
          </p:nvPr>
        </p:nvSpPr>
        <p:spPr>
          <a:prstGeom prst="rect">
            <a:avLst/>
          </a:prstGeom>
        </p:spPr>
        <p:txBody>
          <a:bodyPr/>
          <a:lstStyle/>
          <a:p>
            <a:pPr/>
            <a:r>
              <a:t>Open source orchestration system for containers</a:t>
            </a:r>
          </a:p>
          <a:p>
            <a:pPr lvl="1"/>
            <a:r>
              <a:t>Docker, rkt, OCI, …</a:t>
            </a:r>
          </a:p>
          <a:p>
            <a:pPr/>
            <a:r>
              <a:t>Started by Google, donated to CNCF</a:t>
            </a:r>
          </a:p>
          <a:p>
            <a:pPr/>
            <a:r>
              <a:t>Provide declarative primitives for the “desired state”</a:t>
            </a:r>
          </a:p>
          <a:p>
            <a:pPr lvl="1" marL="1147884" indent="-512884">
              <a:defRPr sz="4200"/>
            </a:pPr>
            <a:r>
              <a:t>Self-healing</a:t>
            </a:r>
          </a:p>
          <a:p>
            <a:pPr lvl="1" marL="1147884" indent="-512884">
              <a:defRPr sz="4200"/>
            </a:pPr>
            <a:r>
              <a:t>Horizontal scaling</a:t>
            </a:r>
          </a:p>
          <a:p>
            <a:pPr lvl="1" marL="1147884" indent="-512884">
              <a:defRPr sz="4200"/>
            </a:pPr>
            <a:r>
              <a:t>Automatic binpacking</a:t>
            </a:r>
          </a:p>
          <a:p>
            <a:pPr lvl="1" marL="1147884" indent="-512884">
              <a:defRPr sz="4200"/>
            </a:pPr>
            <a:r>
              <a:t>Service discovery and load balancing</a:t>
            </a:r>
          </a:p>
        </p:txBody>
      </p:sp>
      <p:sp>
        <p:nvSpPr>
          <p:cNvPr id="113" name="Slide Number"/>
          <p:cNvSpPr txBox="1"/>
          <p:nvPr>
            <p:ph type="sldNum" sz="quarter" idx="2"/>
          </p:nvPr>
        </p:nvSpPr>
        <p:spPr>
          <a:xfrm>
            <a:off x="23811179" y="12738100"/>
            <a:ext cx="227280"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1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1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1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1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11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11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12" grpId="1"/>
    </p:bldLst>
  </p:timing>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7" name="Service Type: NodePort"/>
          <p:cNvSpPr txBox="1"/>
          <p:nvPr>
            <p:ph type="title"/>
          </p:nvPr>
        </p:nvSpPr>
        <p:spPr>
          <a:prstGeom prst="rect">
            <a:avLst/>
          </a:prstGeom>
        </p:spPr>
        <p:txBody>
          <a:bodyPr/>
          <a:lstStyle/>
          <a:p>
            <a:pPr/>
            <a:r>
              <a:t>Service Type: NodePort</a:t>
            </a:r>
          </a:p>
        </p:txBody>
      </p:sp>
      <p:sp>
        <p:nvSpPr>
          <p:cNvPr id="5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39" name="Image" descr="Image"/>
          <p:cNvPicPr>
            <a:picLocks noChangeAspect="1"/>
          </p:cNvPicPr>
          <p:nvPr/>
        </p:nvPicPr>
        <p:blipFill>
          <a:blip r:embed="rId2">
            <a:extLst/>
          </a:blip>
          <a:stretch>
            <a:fillRect/>
          </a:stretch>
        </p:blipFill>
        <p:spPr>
          <a:xfrm>
            <a:off x="12166837" y="4279830"/>
            <a:ext cx="7483925" cy="8281182"/>
          </a:xfrm>
          <a:prstGeom prst="rect">
            <a:avLst/>
          </a:prstGeom>
          <a:ln w="12700">
            <a:miter lim="400000"/>
          </a:ln>
        </p:spPr>
      </p:pic>
      <p:pic>
        <p:nvPicPr>
          <p:cNvPr id="540" name="Image" descr="Image"/>
          <p:cNvPicPr>
            <a:picLocks noChangeAspect="1"/>
          </p:cNvPicPr>
          <p:nvPr/>
        </p:nvPicPr>
        <p:blipFill>
          <a:blip r:embed="rId3">
            <a:extLst/>
          </a:blip>
          <a:stretch>
            <a:fillRect/>
          </a:stretch>
        </p:blipFill>
        <p:spPr>
          <a:xfrm>
            <a:off x="4380672" y="4469589"/>
            <a:ext cx="5865119" cy="6044402"/>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2" name="Service Type: Load Balancer"/>
          <p:cNvSpPr txBox="1"/>
          <p:nvPr>
            <p:ph type="title"/>
          </p:nvPr>
        </p:nvSpPr>
        <p:spPr>
          <a:prstGeom prst="rect">
            <a:avLst/>
          </a:prstGeom>
        </p:spPr>
        <p:txBody>
          <a:bodyPr/>
          <a:lstStyle/>
          <a:p>
            <a:pPr/>
            <a:r>
              <a:t>Service Type: Load Balancer</a:t>
            </a:r>
          </a:p>
        </p:txBody>
      </p:sp>
      <p:sp>
        <p:nvSpPr>
          <p:cNvPr id="54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44" name="Image" descr="Image"/>
          <p:cNvPicPr>
            <a:picLocks noChangeAspect="1"/>
          </p:cNvPicPr>
          <p:nvPr/>
        </p:nvPicPr>
        <p:blipFill>
          <a:blip r:embed="rId2">
            <a:extLst/>
          </a:blip>
          <a:stretch>
            <a:fillRect/>
          </a:stretch>
        </p:blipFill>
        <p:spPr>
          <a:xfrm>
            <a:off x="4796663" y="4123471"/>
            <a:ext cx="6020622" cy="5872573"/>
          </a:xfrm>
          <a:prstGeom prst="rect">
            <a:avLst/>
          </a:prstGeom>
          <a:ln w="12700">
            <a:miter lim="400000"/>
          </a:ln>
        </p:spPr>
      </p:pic>
      <p:pic>
        <p:nvPicPr>
          <p:cNvPr id="545" name="Image" descr="Image"/>
          <p:cNvPicPr>
            <a:picLocks noChangeAspect="1"/>
          </p:cNvPicPr>
          <p:nvPr/>
        </p:nvPicPr>
        <p:blipFill>
          <a:blip r:embed="rId3">
            <a:extLst/>
          </a:blip>
          <a:stretch>
            <a:fillRect/>
          </a:stretch>
        </p:blipFill>
        <p:spPr>
          <a:xfrm>
            <a:off x="12287510" y="4002625"/>
            <a:ext cx="7741986" cy="8258117"/>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7" name="Service Type: ExternalName"/>
          <p:cNvSpPr txBox="1"/>
          <p:nvPr>
            <p:ph type="title"/>
          </p:nvPr>
        </p:nvSpPr>
        <p:spPr>
          <a:prstGeom prst="rect">
            <a:avLst/>
          </a:prstGeom>
        </p:spPr>
        <p:txBody>
          <a:bodyPr/>
          <a:lstStyle/>
          <a:p>
            <a:pPr/>
            <a:r>
              <a:t>Service Type: ExternalName</a:t>
            </a:r>
          </a:p>
        </p:txBody>
      </p:sp>
      <p:sp>
        <p:nvSpPr>
          <p:cNvPr id="5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49" name="Image" descr="Image"/>
          <p:cNvPicPr>
            <a:picLocks noChangeAspect="1"/>
          </p:cNvPicPr>
          <p:nvPr/>
        </p:nvPicPr>
        <p:blipFill>
          <a:blip r:embed="rId2">
            <a:extLst/>
          </a:blip>
          <a:stretch>
            <a:fillRect/>
          </a:stretch>
        </p:blipFill>
        <p:spPr>
          <a:xfrm>
            <a:off x="6813272" y="5351494"/>
            <a:ext cx="12954530" cy="4994213"/>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1" name="Amazon Web Services"/>
          <p:cNvSpPr/>
          <p:nvPr/>
        </p:nvSpPr>
        <p:spPr>
          <a:xfrm>
            <a:off x="3520841" y="6194009"/>
            <a:ext cx="15593420" cy="4904466"/>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lgn="r">
              <a:defRPr b="1" sz="3200">
                <a:solidFill>
                  <a:srgbClr val="FFFFFF"/>
                </a:solidFill>
                <a:latin typeface="Helvetica"/>
                <a:ea typeface="Helvetica"/>
                <a:cs typeface="Helvetica"/>
                <a:sym typeface="Helvetica"/>
              </a:defRPr>
            </a:lvl1pPr>
          </a:lstStyle>
          <a:p>
            <a:pPr/>
            <a:r>
              <a:t>Amazon Web Services</a:t>
            </a:r>
          </a:p>
        </p:txBody>
      </p:sp>
      <p:sp>
        <p:nvSpPr>
          <p:cNvPr id="552" name="“worker”"/>
          <p:cNvSpPr/>
          <p:nvPr/>
        </p:nvSpPr>
        <p:spPr>
          <a:xfrm>
            <a:off x="9125417" y="7315558"/>
            <a:ext cx="4197059" cy="2915368"/>
          </a:xfrm>
          <a:prstGeom prst="rect">
            <a:avLst/>
          </a:prstGeom>
          <a:solidFill>
            <a:schemeClr val="accent3"/>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defRPr b="1" sz="3200">
                <a:solidFill>
                  <a:srgbClr val="FFFFFF"/>
                </a:solidFill>
                <a:latin typeface="Helvetica"/>
                <a:ea typeface="Helvetica"/>
                <a:cs typeface="Helvetica"/>
                <a:sym typeface="Helvetica"/>
              </a:defRPr>
            </a:lvl1pPr>
          </a:lstStyle>
          <a:p>
            <a:pPr/>
            <a:r>
              <a:t>“worker”</a:t>
            </a:r>
          </a:p>
        </p:txBody>
      </p:sp>
      <p:sp>
        <p:nvSpPr>
          <p:cNvPr id="553" name="“master”"/>
          <p:cNvSpPr/>
          <p:nvPr/>
        </p:nvSpPr>
        <p:spPr>
          <a:xfrm>
            <a:off x="4318187" y="7188558"/>
            <a:ext cx="4197058" cy="2915368"/>
          </a:xfrm>
          <a:prstGeom prst="rect">
            <a:avLst/>
          </a:prstGeom>
          <a:solidFill>
            <a:schemeClr val="accent3"/>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defRPr b="1" sz="3200">
                <a:solidFill>
                  <a:srgbClr val="FFFFFF"/>
                </a:solidFill>
                <a:latin typeface="Helvetica"/>
                <a:ea typeface="Helvetica"/>
                <a:cs typeface="Helvetica"/>
                <a:sym typeface="Helvetica"/>
              </a:defRPr>
            </a:lvl1pPr>
          </a:lstStyle>
          <a:p>
            <a:pPr/>
            <a:r>
              <a:t>“master”</a:t>
            </a:r>
          </a:p>
        </p:txBody>
      </p:sp>
      <p:sp>
        <p:nvSpPr>
          <p:cNvPr id="554" name="Publish Service on AWS"/>
          <p:cNvSpPr txBox="1"/>
          <p:nvPr>
            <p:ph type="title"/>
          </p:nvPr>
        </p:nvSpPr>
        <p:spPr>
          <a:prstGeom prst="rect">
            <a:avLst/>
          </a:prstGeom>
        </p:spPr>
        <p:txBody>
          <a:bodyPr/>
          <a:lstStyle/>
          <a:p>
            <a:pPr/>
            <a:r>
              <a:t>Publish Service on AWS</a:t>
            </a:r>
          </a:p>
        </p:txBody>
      </p:sp>
      <p:sp>
        <p:nvSpPr>
          <p:cNvPr id="55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6" name="Rectangle"/>
          <p:cNvSpPr/>
          <p:nvPr/>
        </p:nvSpPr>
        <p:spPr>
          <a:xfrm>
            <a:off x="9754635" y="7570768"/>
            <a:ext cx="2938623" cy="1785939"/>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557" name="Group"/>
          <p:cNvSpPr/>
          <p:nvPr/>
        </p:nvSpPr>
        <p:spPr>
          <a:xfrm>
            <a:off x="10123594" y="7832112"/>
            <a:ext cx="2200705" cy="1263252"/>
          </a:xfrm>
          <a:prstGeom prst="rect">
            <a:avLst/>
          </a:prstGeom>
          <a:solidFill>
            <a:schemeClr val="accent2"/>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b="1" sz="2600">
                <a:solidFill>
                  <a:srgbClr val="FFFFFF"/>
                </a:solidFill>
                <a:latin typeface="Helvetica"/>
                <a:ea typeface="Helvetica"/>
                <a:cs typeface="Helvetica"/>
                <a:sym typeface="Helvetica"/>
              </a:defRPr>
            </a:pPr>
          </a:p>
        </p:txBody>
      </p:sp>
      <p:sp>
        <p:nvSpPr>
          <p:cNvPr id="558" name="“worker”"/>
          <p:cNvSpPr/>
          <p:nvPr/>
        </p:nvSpPr>
        <p:spPr>
          <a:xfrm>
            <a:off x="13932647" y="7315558"/>
            <a:ext cx="4197059" cy="2915368"/>
          </a:xfrm>
          <a:prstGeom prst="rect">
            <a:avLst/>
          </a:prstGeom>
          <a:solidFill>
            <a:schemeClr val="accent3"/>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defRPr b="1" sz="3200">
                <a:solidFill>
                  <a:srgbClr val="FFFFFF"/>
                </a:solidFill>
                <a:latin typeface="Helvetica"/>
                <a:ea typeface="Helvetica"/>
                <a:cs typeface="Helvetica"/>
                <a:sym typeface="Helvetica"/>
              </a:defRPr>
            </a:lvl1pPr>
          </a:lstStyle>
          <a:p>
            <a:pPr/>
            <a:r>
              <a:t>“worker”</a:t>
            </a:r>
          </a:p>
        </p:txBody>
      </p:sp>
      <p:sp>
        <p:nvSpPr>
          <p:cNvPr id="559" name="Rectangle"/>
          <p:cNvSpPr/>
          <p:nvPr/>
        </p:nvSpPr>
        <p:spPr>
          <a:xfrm>
            <a:off x="4115864" y="6783482"/>
            <a:ext cx="14306357" cy="3725520"/>
          </a:xfrm>
          <a:prstGeom prst="rect">
            <a:avLst/>
          </a:prstGeom>
          <a:ln w="50800">
            <a:solidFill>
              <a:srgbClr val="000000"/>
            </a:solidFill>
            <a:custDash>
              <a:ds d="200000" sp="200000"/>
            </a:custDash>
            <a:miter lim="400000"/>
          </a:ln>
        </p:spPr>
        <p:txBody>
          <a:bodyPr lIns="50800" tIns="50800" rIns="50800" bIns="50800" anchor="b"/>
          <a:lstStyle/>
          <a:p>
            <a:pPr>
              <a:defRPr sz="3200">
                <a:solidFill>
                  <a:srgbClr val="FFFFFF"/>
                </a:solidFill>
              </a:defRPr>
            </a:pPr>
          </a:p>
        </p:txBody>
      </p:sp>
      <p:sp>
        <p:nvSpPr>
          <p:cNvPr id="560" name="Kubernetes Cluster"/>
          <p:cNvSpPr txBox="1"/>
          <p:nvPr/>
        </p:nvSpPr>
        <p:spPr>
          <a:xfrm>
            <a:off x="6822436" y="11725329"/>
            <a:ext cx="3951225"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Kubernetes Cluster</a:t>
            </a:r>
          </a:p>
        </p:txBody>
      </p:sp>
      <p:cxnSp>
        <p:nvCxnSpPr>
          <p:cNvPr id="561" name="Connection Line"/>
          <p:cNvCxnSpPr>
            <a:stCxn id="559" idx="0"/>
            <a:endCxn id="560" idx="0"/>
          </p:cNvCxnSpPr>
          <p:nvPr/>
        </p:nvCxnSpPr>
        <p:spPr>
          <a:xfrm flipH="1">
            <a:off x="8798048" y="8646242"/>
            <a:ext cx="2470995" cy="3396588"/>
          </a:xfrm>
          <a:prstGeom prst="straightConnector1">
            <a:avLst/>
          </a:prstGeom>
          <a:ln w="50800">
            <a:solidFill>
              <a:srgbClr val="000000"/>
            </a:solidFill>
            <a:miter lim="400000"/>
            <a:headEnd type="triangle"/>
          </a:ln>
        </p:spPr>
      </p:cxnSp>
      <p:sp>
        <p:nvSpPr>
          <p:cNvPr id="562" name="Pod"/>
          <p:cNvSpPr txBox="1"/>
          <p:nvPr/>
        </p:nvSpPr>
        <p:spPr>
          <a:xfrm>
            <a:off x="7827836" y="4671308"/>
            <a:ext cx="90462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Pod</a:t>
            </a:r>
          </a:p>
        </p:txBody>
      </p:sp>
      <p:cxnSp>
        <p:nvCxnSpPr>
          <p:cNvPr id="563" name="Connection Line"/>
          <p:cNvCxnSpPr>
            <a:stCxn id="556" idx="0"/>
            <a:endCxn id="562" idx="0"/>
          </p:cNvCxnSpPr>
          <p:nvPr/>
        </p:nvCxnSpPr>
        <p:spPr>
          <a:xfrm flipH="1" flipV="1">
            <a:off x="8280146" y="4988808"/>
            <a:ext cx="2943801" cy="3474930"/>
          </a:xfrm>
          <a:prstGeom prst="straightConnector1">
            <a:avLst/>
          </a:prstGeom>
          <a:ln w="50800">
            <a:solidFill>
              <a:srgbClr val="000000"/>
            </a:solidFill>
            <a:miter lim="400000"/>
            <a:headEnd type="triangle"/>
          </a:ln>
        </p:spPr>
      </p:cxnSp>
      <p:sp>
        <p:nvSpPr>
          <p:cNvPr id="564" name="Docker…"/>
          <p:cNvSpPr txBox="1"/>
          <p:nvPr/>
        </p:nvSpPr>
        <p:spPr>
          <a:xfrm>
            <a:off x="9408062" y="4132055"/>
            <a:ext cx="2041208"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Docker </a:t>
            </a:r>
          </a:p>
          <a:p>
            <a:pPr>
              <a:defRPr sz="3500"/>
            </a:pPr>
            <a:r>
              <a:t>Container</a:t>
            </a:r>
          </a:p>
        </p:txBody>
      </p:sp>
      <p:cxnSp>
        <p:nvCxnSpPr>
          <p:cNvPr id="565" name="Connection Line"/>
          <p:cNvCxnSpPr>
            <a:stCxn id="557" idx="0"/>
            <a:endCxn id="564" idx="0"/>
          </p:cNvCxnSpPr>
          <p:nvPr/>
        </p:nvCxnSpPr>
        <p:spPr>
          <a:xfrm flipH="1" flipV="1">
            <a:off x="10428665" y="4716255"/>
            <a:ext cx="795282" cy="3747483"/>
          </a:xfrm>
          <a:prstGeom prst="straightConnector1">
            <a:avLst/>
          </a:prstGeom>
          <a:ln w="50800">
            <a:solidFill>
              <a:srgbClr val="000000"/>
            </a:solidFill>
            <a:miter lim="400000"/>
            <a:headEnd type="triangle"/>
          </a:ln>
        </p:spPr>
      </p:cxnSp>
      <p:sp>
        <p:nvSpPr>
          <p:cNvPr id="566" name="Rectangle"/>
          <p:cNvSpPr/>
          <p:nvPr/>
        </p:nvSpPr>
        <p:spPr>
          <a:xfrm>
            <a:off x="9507539" y="7361808"/>
            <a:ext cx="3421408" cy="2235201"/>
          </a:xfrm>
          <a:prstGeom prst="rect">
            <a:avLst/>
          </a:prstGeom>
          <a:ln w="50800">
            <a:solidFill>
              <a:schemeClr val="accent5"/>
            </a:solidFill>
            <a:custDash>
              <a:ds d="600000" sp="600000"/>
            </a:custDash>
            <a:miter lim="400000"/>
          </a:ln>
        </p:spPr>
        <p:txBody>
          <a:bodyPr lIns="50800" tIns="50800" rIns="50800" bIns="50800" anchor="b"/>
          <a:lstStyle/>
          <a:p>
            <a:pPr>
              <a:defRPr sz="3200">
                <a:solidFill>
                  <a:srgbClr val="FFFFFF"/>
                </a:solidFill>
              </a:defRPr>
            </a:pPr>
          </a:p>
        </p:txBody>
      </p:sp>
      <p:sp>
        <p:nvSpPr>
          <p:cNvPr id="567" name="Deployment"/>
          <p:cNvSpPr txBox="1"/>
          <p:nvPr/>
        </p:nvSpPr>
        <p:spPr>
          <a:xfrm>
            <a:off x="12038641" y="3445471"/>
            <a:ext cx="2510156"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Deployment</a:t>
            </a:r>
          </a:p>
        </p:txBody>
      </p:sp>
      <p:cxnSp>
        <p:nvCxnSpPr>
          <p:cNvPr id="568" name="Connection Line"/>
          <p:cNvCxnSpPr>
            <a:stCxn id="566" idx="0"/>
            <a:endCxn id="567" idx="0"/>
          </p:cNvCxnSpPr>
          <p:nvPr/>
        </p:nvCxnSpPr>
        <p:spPr>
          <a:xfrm flipV="1">
            <a:off x="11218242" y="3762971"/>
            <a:ext cx="2075477" cy="4716438"/>
          </a:xfrm>
          <a:prstGeom prst="straightConnector1">
            <a:avLst/>
          </a:prstGeom>
          <a:ln w="50800">
            <a:solidFill>
              <a:srgbClr val="000000"/>
            </a:solidFill>
            <a:miter lim="400000"/>
            <a:headEnd type="triangle"/>
          </a:ln>
        </p:spPr>
      </p:cxnSp>
      <p:sp>
        <p:nvSpPr>
          <p:cNvPr id="569" name="Rectangle"/>
          <p:cNvSpPr/>
          <p:nvPr/>
        </p:nvSpPr>
        <p:spPr>
          <a:xfrm>
            <a:off x="12604635" y="6396899"/>
            <a:ext cx="1968659" cy="635001"/>
          </a:xfrm>
          <a:prstGeom prst="rect">
            <a:avLst/>
          </a:prstGeom>
          <a:solidFill>
            <a:schemeClr val="accent6"/>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b"/>
          <a:lstStyle/>
          <a:p>
            <a:pPr>
              <a:defRPr sz="3200">
                <a:solidFill>
                  <a:srgbClr val="FFFFFF"/>
                </a:solidFill>
              </a:defRPr>
            </a:pPr>
          </a:p>
        </p:txBody>
      </p:sp>
      <p:sp>
        <p:nvSpPr>
          <p:cNvPr id="570" name="Publicly…"/>
          <p:cNvSpPr txBox="1"/>
          <p:nvPr/>
        </p:nvSpPr>
        <p:spPr>
          <a:xfrm>
            <a:off x="14829239" y="3604508"/>
            <a:ext cx="2387030" cy="170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Publicly</a:t>
            </a:r>
          </a:p>
          <a:p>
            <a:pPr>
              <a:defRPr sz="3500"/>
            </a:pPr>
            <a:r>
              <a:t>accessible</a:t>
            </a:r>
          </a:p>
          <a:p>
            <a:pPr>
              <a:defRPr sz="3500"/>
            </a:pPr>
            <a:r>
              <a:t>Service</a:t>
            </a:r>
          </a:p>
        </p:txBody>
      </p:sp>
      <p:cxnSp>
        <p:nvCxnSpPr>
          <p:cNvPr id="571" name="Connection Line"/>
          <p:cNvCxnSpPr>
            <a:stCxn id="569" idx="0"/>
            <a:endCxn id="570" idx="0"/>
          </p:cNvCxnSpPr>
          <p:nvPr/>
        </p:nvCxnSpPr>
        <p:spPr>
          <a:xfrm flipV="1">
            <a:off x="13588964" y="4455408"/>
            <a:ext cx="2433790" cy="2258992"/>
          </a:xfrm>
          <a:prstGeom prst="straightConnector1">
            <a:avLst/>
          </a:prstGeom>
          <a:ln w="50800">
            <a:solidFill>
              <a:srgbClr val="000000"/>
            </a:solidFill>
            <a:miter lim="400000"/>
            <a:headEnd type="triangle"/>
          </a:ln>
        </p:spPr>
      </p:cxnSp>
      <p:pic>
        <p:nvPicPr>
          <p:cNvPr id="572" name="Image" descr="Image"/>
          <p:cNvPicPr>
            <a:picLocks noChangeAspect="1"/>
          </p:cNvPicPr>
          <p:nvPr/>
        </p:nvPicPr>
        <p:blipFill>
          <a:blip r:embed="rId3">
            <a:extLst/>
          </a:blip>
          <a:stretch>
            <a:fillRect/>
          </a:stretch>
        </p:blipFill>
        <p:spPr>
          <a:xfrm>
            <a:off x="10589216" y="8007638"/>
            <a:ext cx="1258054" cy="94354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4" name="Ingress Load Balancer"/>
          <p:cNvSpPr txBox="1"/>
          <p:nvPr>
            <p:ph type="title"/>
          </p:nvPr>
        </p:nvSpPr>
        <p:spPr>
          <a:prstGeom prst="rect">
            <a:avLst/>
          </a:prstGeom>
        </p:spPr>
        <p:txBody>
          <a:bodyPr/>
          <a:lstStyle/>
          <a:p>
            <a:pPr/>
            <a:r>
              <a:t>Ingress Load Balancer</a:t>
            </a:r>
          </a:p>
        </p:txBody>
      </p:sp>
      <p:sp>
        <p:nvSpPr>
          <p:cNvPr id="575" name="Service can be exposed using LoadBalancer…"/>
          <p:cNvSpPr txBox="1"/>
          <p:nvPr>
            <p:ph type="body" idx="1"/>
          </p:nvPr>
        </p:nvSpPr>
        <p:spPr>
          <a:prstGeom prst="rect">
            <a:avLst/>
          </a:prstGeom>
        </p:spPr>
        <p:txBody>
          <a:bodyPr/>
          <a:lstStyle/>
          <a:p>
            <a:pPr/>
            <a:r>
              <a:t>Service can be exposed using </a:t>
            </a:r>
            <a:r>
              <a:rPr>
                <a:latin typeface="Courier"/>
                <a:ea typeface="Courier"/>
                <a:cs typeface="Courier"/>
                <a:sym typeface="Courier"/>
              </a:rPr>
              <a:t>LoadBalancer</a:t>
            </a:r>
          </a:p>
          <a:p>
            <a:pPr/>
            <a:r>
              <a:t>Expensive for multiple services</a:t>
            </a:r>
          </a:p>
          <a:p>
            <a:pPr/>
            <a:r>
              <a:t>Ingress combines multiple services in a single entry point</a:t>
            </a:r>
          </a:p>
          <a:p>
            <a:pPr lvl="1">
              <a:defRPr sz="4200"/>
            </a:pPr>
            <a:r>
              <a:t>Resource: Rules and configuration for how traffic is routed to services</a:t>
            </a:r>
          </a:p>
          <a:p>
            <a:pPr lvl="1">
              <a:defRPr sz="4200"/>
            </a:pPr>
            <a:r>
              <a:t>Controller: Listens to API server, creates resources, route traffic to services</a:t>
            </a:r>
          </a:p>
          <a:p>
            <a:pPr/>
            <a:r>
              <a:t>Benefits</a:t>
            </a:r>
          </a:p>
          <a:p>
            <a:pPr lvl="1">
              <a:defRPr sz="4200"/>
            </a:pPr>
            <a:r>
              <a:t>Load balance at layer 7</a:t>
            </a:r>
          </a:p>
          <a:p>
            <a:pPr lvl="1">
              <a:defRPr sz="4200"/>
            </a:pPr>
            <a:r>
              <a:t>Routing based on metadata (hosts or paths)</a:t>
            </a:r>
          </a:p>
          <a:p>
            <a:pPr lvl="1">
              <a:defRPr sz="4200"/>
            </a:pPr>
            <a:r>
              <a:t>TLS termination, …</a:t>
            </a:r>
          </a:p>
        </p:txBody>
      </p:sp>
      <p:sp>
        <p:nvSpPr>
          <p:cNvPr id="5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8" name="Deployment"/>
          <p:cNvSpPr txBox="1"/>
          <p:nvPr>
            <p:ph type="title"/>
          </p:nvPr>
        </p:nvSpPr>
        <p:spPr>
          <a:prstGeom prst="rect">
            <a:avLst/>
          </a:prstGeom>
        </p:spPr>
        <p:txBody>
          <a:bodyPr/>
          <a:lstStyle/>
          <a:p>
            <a:pPr/>
            <a:r>
              <a:t>Deployment</a:t>
            </a:r>
          </a:p>
        </p:txBody>
      </p:sp>
      <p:sp>
        <p:nvSpPr>
          <p:cNvPr id="579" name="Declarative updates for pods and replica sets…"/>
          <p:cNvSpPr txBox="1"/>
          <p:nvPr>
            <p:ph type="body" idx="1"/>
          </p:nvPr>
        </p:nvSpPr>
        <p:spPr>
          <a:prstGeom prst="rect">
            <a:avLst/>
          </a:prstGeom>
        </p:spPr>
        <p:txBody>
          <a:bodyPr anchor="t"/>
          <a:lstStyle/>
          <a:p>
            <a:pPr/>
            <a:r>
              <a:t>Declarative updates for pods and replica sets</a:t>
            </a:r>
          </a:p>
          <a:p>
            <a:pPr lvl="1">
              <a:defRPr sz="4800"/>
            </a:pPr>
            <a:r>
              <a:t>For example: rolling updates</a:t>
            </a:r>
          </a:p>
          <a:p>
            <a:pPr/>
            <a:r>
              <a:t>Differences from </a:t>
            </a:r>
            <a:r>
              <a:rPr>
                <a:latin typeface="Courier"/>
                <a:ea typeface="Courier"/>
                <a:cs typeface="Courier"/>
                <a:sym typeface="Courier"/>
              </a:rPr>
              <a:t>kubectl</a:t>
            </a:r>
          </a:p>
          <a:p>
            <a:pPr lvl="1">
              <a:defRPr sz="4800"/>
            </a:pPr>
            <a:r>
              <a:t>Declarative instead of imperative</a:t>
            </a:r>
          </a:p>
          <a:p>
            <a:pPr lvl="1">
              <a:defRPr sz="4800"/>
            </a:pPr>
            <a:r>
              <a:t>Server-side, and so is faster</a:t>
            </a:r>
          </a:p>
          <a:p>
            <a:pPr lvl="1">
              <a:defRPr sz="4800"/>
            </a:pPr>
            <a:r>
              <a:t>More features, e.g. rollback to previous version</a:t>
            </a:r>
          </a:p>
        </p:txBody>
      </p:sp>
      <p:sp>
        <p:nvSpPr>
          <p:cNvPr id="5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7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79">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579">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579">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579">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579">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1" fill="hold">
                                  <p:stCondLst>
                                    <p:cond delay="0"/>
                                  </p:stCondLst>
                                  <p:iterate type="el" backwards="0">
                                    <p:tmAbs val="0"/>
                                  </p:iterate>
                                  <p:childTnLst>
                                    <p:set>
                                      <p:cBhvr>
                                        <p:cTn id="27" fill="hold"/>
                                        <p:tgtEl>
                                          <p:spTgt spid="57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79" grpId="1"/>
    </p:bldLst>
  </p:timing>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2" name="Deployment Configuration"/>
          <p:cNvSpPr txBox="1"/>
          <p:nvPr>
            <p:ph type="title"/>
          </p:nvPr>
        </p:nvSpPr>
        <p:spPr>
          <a:prstGeom prst="rect">
            <a:avLst/>
          </a:prstGeom>
        </p:spPr>
        <p:txBody>
          <a:bodyPr/>
          <a:lstStyle/>
          <a:p>
            <a:pPr/>
            <a:r>
              <a:t>Deployment Configuration</a:t>
            </a:r>
          </a:p>
        </p:txBody>
      </p:sp>
      <p:sp>
        <p:nvSpPr>
          <p:cNvPr id="5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84" name="Image" descr="Image"/>
          <p:cNvPicPr>
            <a:picLocks noChangeAspect="1"/>
          </p:cNvPicPr>
          <p:nvPr/>
        </p:nvPicPr>
        <p:blipFill>
          <a:blip r:embed="rId2">
            <a:extLst/>
          </a:blip>
          <a:stretch>
            <a:fillRect/>
          </a:stretch>
        </p:blipFill>
        <p:spPr>
          <a:xfrm>
            <a:off x="8178425" y="3375386"/>
            <a:ext cx="8027150" cy="10048514"/>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6" name="Operator"/>
          <p:cNvSpPr txBox="1"/>
          <p:nvPr>
            <p:ph type="title"/>
          </p:nvPr>
        </p:nvSpPr>
        <p:spPr>
          <a:prstGeom prst="rect">
            <a:avLst/>
          </a:prstGeom>
        </p:spPr>
        <p:txBody>
          <a:bodyPr/>
          <a:lstStyle/>
          <a:p>
            <a:pPr/>
            <a:r>
              <a:t>Operator</a:t>
            </a:r>
          </a:p>
        </p:txBody>
      </p:sp>
      <p:sp>
        <p:nvSpPr>
          <p:cNvPr id="587" name="Application-specific controller that extends Kubernetes API to create, configure, and manage instances of complex stateful applications…"/>
          <p:cNvSpPr txBox="1"/>
          <p:nvPr>
            <p:ph type="body" idx="1"/>
          </p:nvPr>
        </p:nvSpPr>
        <p:spPr>
          <a:prstGeom prst="rect">
            <a:avLst/>
          </a:prstGeom>
        </p:spPr>
        <p:txBody>
          <a:bodyPr/>
          <a:lstStyle/>
          <a:p>
            <a:pPr marL="224027" indent="-224027" defTabSz="808990">
              <a:spcBef>
                <a:spcPts val="1500"/>
              </a:spcBef>
              <a:defRPr sz="5096"/>
            </a:pPr>
            <a:r>
              <a:t>Application-specific controller that extends Kubernetes API to create, configure, and manage instances of complex stateful applications</a:t>
            </a:r>
          </a:p>
          <a:p>
            <a:pPr marL="224027" indent="-224027" defTabSz="808990">
              <a:spcBef>
                <a:spcPts val="1500"/>
              </a:spcBef>
              <a:defRPr sz="5096"/>
            </a:pPr>
            <a:r>
              <a:t>Uses </a:t>
            </a:r>
            <a:r>
              <a:rPr>
                <a:latin typeface="Courier"/>
                <a:ea typeface="Courier"/>
                <a:cs typeface="Courier"/>
                <a:sym typeface="Courier"/>
              </a:rPr>
              <a:t>resource</a:t>
            </a:r>
            <a:r>
              <a:t> and </a:t>
            </a:r>
            <a:r>
              <a:rPr>
                <a:latin typeface="Courier"/>
                <a:ea typeface="Courier"/>
                <a:cs typeface="Courier"/>
                <a:sym typeface="Courier"/>
              </a:rPr>
              <a:t>controller</a:t>
            </a:r>
            <a:r>
              <a:t> concepts</a:t>
            </a:r>
          </a:p>
          <a:p>
            <a:pPr lvl="1" marL="1244600" indent="-622300" defTabSz="808990">
              <a:spcBef>
                <a:spcPts val="1500"/>
              </a:spcBef>
              <a:defRPr sz="4116"/>
            </a:pPr>
            <a:r>
              <a:t>For example: ReplicaSet set, in-built Controller</a:t>
            </a:r>
          </a:p>
          <a:p>
            <a:pPr marL="224027" indent="-224027" defTabSz="808990">
              <a:spcBef>
                <a:spcPts val="1500"/>
              </a:spcBef>
              <a:defRPr sz="5096"/>
            </a:pPr>
            <a:r>
              <a:t>Includes domain or application-specific knowledge to automate common tasks</a:t>
            </a:r>
          </a:p>
          <a:p>
            <a:pPr marL="224027" indent="-224027" defTabSz="808990">
              <a:spcBef>
                <a:spcPts val="1500"/>
              </a:spcBef>
              <a:defRPr sz="5096"/>
            </a:pPr>
            <a:r>
              <a:t>For example, etcd operator:</a:t>
            </a:r>
          </a:p>
          <a:p>
            <a:pPr lvl="1" marL="1244600" indent="-622300" defTabSz="808990">
              <a:spcBef>
                <a:spcPts val="1500"/>
              </a:spcBef>
              <a:defRPr sz="5096"/>
            </a:pPr>
            <a:r>
              <a:t>Create a DNS name for the new member</a:t>
            </a:r>
          </a:p>
          <a:p>
            <a:pPr lvl="1" marL="1244600" indent="-622300" defTabSz="808990">
              <a:spcBef>
                <a:spcPts val="1500"/>
              </a:spcBef>
              <a:defRPr sz="5096"/>
            </a:pPr>
            <a:r>
              <a:t>Launch the new instance</a:t>
            </a:r>
          </a:p>
          <a:p>
            <a:pPr lvl="1" marL="1244600" indent="-622300" defTabSz="808990">
              <a:spcBef>
                <a:spcPts val="1500"/>
              </a:spcBef>
              <a:defRPr sz="5096">
                <a:latin typeface="Courier"/>
                <a:ea typeface="Courier"/>
                <a:cs typeface="Courier"/>
                <a:sym typeface="Courier"/>
              </a:defRPr>
            </a:pPr>
            <a:r>
              <a:t>etcdctl member add</a:t>
            </a:r>
          </a:p>
        </p:txBody>
      </p:sp>
      <p:sp>
        <p:nvSpPr>
          <p:cNvPr id="5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8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87">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5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5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587">
                                            <p:txEl>
                                              <p:pRg st="4" end="4"/>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587">
                                            <p:txEl>
                                              <p:pRg st="5" end="5"/>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587">
                                            <p:txEl>
                                              <p:pRg st="6" end="6"/>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58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587" grpId="1"/>
    </p:bldLst>
  </p:timing>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0" name="CRUD Kubernetes Resources"/>
          <p:cNvSpPr txBox="1"/>
          <p:nvPr>
            <p:ph type="title"/>
          </p:nvPr>
        </p:nvSpPr>
        <p:spPr>
          <a:prstGeom prst="rect">
            <a:avLst/>
          </a:prstGeom>
        </p:spPr>
        <p:txBody>
          <a:bodyPr/>
          <a:lstStyle>
            <a:lvl1pPr>
              <a:defRPr b="1" sz="14000">
                <a:latin typeface="Helvetica"/>
                <a:ea typeface="Helvetica"/>
                <a:cs typeface="Helvetica"/>
                <a:sym typeface="Helvetica"/>
              </a:defRPr>
            </a:lvl1pPr>
          </a:lstStyle>
          <a:p>
            <a:pPr/>
            <a:r>
              <a:t>CRUD Kubernetes Resources</a:t>
            </a:r>
          </a:p>
        </p:txBody>
      </p:sp>
      <p:sp>
        <p:nvSpPr>
          <p:cNvPr id="5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92" name="Image" descr="Image"/>
          <p:cNvPicPr>
            <a:picLocks noChangeAspect="1"/>
          </p:cNvPicPr>
          <p:nvPr/>
        </p:nvPicPr>
        <p:blipFill>
          <a:blip r:embed="rId2">
            <a:alphaModFix amt="10000"/>
            <a:extLst/>
          </a:blip>
          <a:srcRect l="14117" t="7610" r="11425" b="4837"/>
          <a:stretch>
            <a:fillRect/>
          </a:stretch>
        </p:blipFill>
        <p:spPr>
          <a:xfrm>
            <a:off x="5868789" y="766960"/>
            <a:ext cx="12646422" cy="121820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7" y="0"/>
                </a:moveTo>
                <a:lnTo>
                  <a:pt x="6461" y="2090"/>
                </a:lnTo>
                <a:lnTo>
                  <a:pt x="2126" y="4180"/>
                </a:lnTo>
                <a:lnTo>
                  <a:pt x="1063" y="9075"/>
                </a:lnTo>
                <a:lnTo>
                  <a:pt x="0" y="13970"/>
                </a:lnTo>
                <a:lnTo>
                  <a:pt x="2396" y="17089"/>
                </a:lnTo>
                <a:cubicBezTo>
                  <a:pt x="3714" y="18804"/>
                  <a:pt x="5130" y="20520"/>
                  <a:pt x="5544" y="20903"/>
                </a:cubicBezTo>
                <a:cubicBezTo>
                  <a:pt x="6168" y="21482"/>
                  <a:pt x="7048" y="21600"/>
                  <a:pt x="10760" y="21600"/>
                </a:cubicBezTo>
                <a:cubicBezTo>
                  <a:pt x="13770" y="21600"/>
                  <a:pt x="15414" y="21438"/>
                  <a:pt x="15803" y="21102"/>
                </a:cubicBezTo>
                <a:cubicBezTo>
                  <a:pt x="16121" y="20829"/>
                  <a:pt x="17555" y="19112"/>
                  <a:pt x="18990" y="17288"/>
                </a:cubicBezTo>
                <a:lnTo>
                  <a:pt x="21600" y="13971"/>
                </a:lnTo>
                <a:lnTo>
                  <a:pt x="20559" y="9329"/>
                </a:lnTo>
                <a:cubicBezTo>
                  <a:pt x="19986" y="6776"/>
                  <a:pt x="19315" y="4479"/>
                  <a:pt x="19067" y="4224"/>
                </a:cubicBezTo>
                <a:cubicBezTo>
                  <a:pt x="18819" y="3969"/>
                  <a:pt x="16857" y="2914"/>
                  <a:pt x="14706" y="1880"/>
                </a:cubicBezTo>
                <a:lnTo>
                  <a:pt x="10797" y="0"/>
                </a:lnTo>
                <a:close/>
              </a:path>
            </a:pathLst>
          </a:cu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5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2" grpId="1"/>
    </p:bldLst>
  </p:timing>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4" name="Square"/>
          <p:cNvSpPr/>
          <p:nvPr/>
        </p:nvSpPr>
        <p:spPr>
          <a:xfrm>
            <a:off x="11667039" y="4014649"/>
            <a:ext cx="3810001" cy="38100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595" name="Kubernetes and Java Developers"/>
          <p:cNvSpPr txBox="1"/>
          <p:nvPr>
            <p:ph type="title"/>
          </p:nvPr>
        </p:nvSpPr>
        <p:spPr>
          <a:prstGeom prst="rect">
            <a:avLst/>
          </a:prstGeom>
        </p:spPr>
        <p:txBody>
          <a:bodyPr/>
          <a:lstStyle>
            <a:lvl1pPr defTabSz="817244">
              <a:defRPr sz="11088"/>
            </a:lvl1pPr>
          </a:lstStyle>
          <a:p>
            <a:pPr/>
            <a:r>
              <a:t>Kubernetes and Java Developers</a:t>
            </a:r>
          </a:p>
        </p:txBody>
      </p:sp>
      <p:sp>
        <p:nvSpPr>
          <p:cNvPr id="5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7" name="Square"/>
          <p:cNvSpPr/>
          <p:nvPr/>
        </p:nvSpPr>
        <p:spPr>
          <a:xfrm>
            <a:off x="5241185" y="4014649"/>
            <a:ext cx="3810001" cy="38100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pic>
        <p:nvPicPr>
          <p:cNvPr id="598" name="Image" descr="Image"/>
          <p:cNvPicPr>
            <a:picLocks noChangeAspect="1"/>
          </p:cNvPicPr>
          <p:nvPr/>
        </p:nvPicPr>
        <p:blipFill>
          <a:blip r:embed="rId3">
            <a:extLst/>
          </a:blip>
          <a:srcRect l="17173" t="11224" r="14386" b="11224"/>
          <a:stretch>
            <a:fillRect/>
          </a:stretch>
        </p:blipFill>
        <p:spPr>
          <a:xfrm>
            <a:off x="5686727" y="4239936"/>
            <a:ext cx="2679570" cy="693835"/>
          </a:xfrm>
          <a:prstGeom prst="rect">
            <a:avLst/>
          </a:prstGeom>
          <a:ln w="12700">
            <a:miter lim="400000"/>
          </a:ln>
        </p:spPr>
      </p:pic>
      <p:pic>
        <p:nvPicPr>
          <p:cNvPr id="599" name="Image" descr="Image"/>
          <p:cNvPicPr>
            <a:picLocks noChangeAspect="1"/>
          </p:cNvPicPr>
          <p:nvPr/>
        </p:nvPicPr>
        <p:blipFill>
          <a:blip r:embed="rId4">
            <a:extLst/>
          </a:blip>
          <a:srcRect l="1311" t="4478" r="892" b="3756"/>
          <a:stretch>
            <a:fillRect/>
          </a:stretch>
        </p:blipFill>
        <p:spPr>
          <a:xfrm>
            <a:off x="12694746" y="4115974"/>
            <a:ext cx="1754585" cy="1013652"/>
          </a:xfrm>
          <a:custGeom>
            <a:avLst/>
            <a:gdLst/>
            <a:ahLst/>
            <a:cxnLst>
              <a:cxn ang="0">
                <a:pos x="wd2" y="hd2"/>
              </a:cxn>
              <a:cxn ang="5400000">
                <a:pos x="wd2" y="hd2"/>
              </a:cxn>
              <a:cxn ang="10800000">
                <a:pos x="wd2" y="hd2"/>
              </a:cxn>
              <a:cxn ang="16200000">
                <a:pos x="wd2" y="hd2"/>
              </a:cxn>
            </a:cxnLst>
            <a:rect l="0" t="0" r="r" b="b"/>
            <a:pathLst>
              <a:path w="21600" h="21590" fill="norm" stroke="1" extrusionOk="0">
                <a:moveTo>
                  <a:pt x="10270" y="0"/>
                </a:moveTo>
                <a:lnTo>
                  <a:pt x="10206" y="1665"/>
                </a:lnTo>
                <a:lnTo>
                  <a:pt x="10143" y="3331"/>
                </a:lnTo>
                <a:lnTo>
                  <a:pt x="8179" y="3440"/>
                </a:lnTo>
                <a:lnTo>
                  <a:pt x="6220" y="3533"/>
                </a:lnTo>
                <a:lnTo>
                  <a:pt x="6156" y="5190"/>
                </a:lnTo>
                <a:lnTo>
                  <a:pt x="6093" y="6847"/>
                </a:lnTo>
                <a:lnTo>
                  <a:pt x="5145" y="6957"/>
                </a:lnTo>
                <a:lnTo>
                  <a:pt x="4192" y="7058"/>
                </a:lnTo>
                <a:lnTo>
                  <a:pt x="4128" y="8707"/>
                </a:lnTo>
                <a:cubicBezTo>
                  <a:pt x="4068" y="10337"/>
                  <a:pt x="4059" y="10357"/>
                  <a:pt x="3308" y="10465"/>
                </a:cubicBezTo>
                <a:cubicBezTo>
                  <a:pt x="2614" y="10564"/>
                  <a:pt x="2545" y="10662"/>
                  <a:pt x="2545" y="11615"/>
                </a:cubicBezTo>
                <a:cubicBezTo>
                  <a:pt x="2545" y="12757"/>
                  <a:pt x="2156" y="13238"/>
                  <a:pt x="1632" y="12730"/>
                </a:cubicBezTo>
                <a:cubicBezTo>
                  <a:pt x="1404" y="12509"/>
                  <a:pt x="1048" y="12618"/>
                  <a:pt x="503" y="13085"/>
                </a:cubicBezTo>
                <a:lnTo>
                  <a:pt x="0" y="13517"/>
                </a:lnTo>
                <a:lnTo>
                  <a:pt x="1070" y="13517"/>
                </a:lnTo>
                <a:lnTo>
                  <a:pt x="2433" y="13517"/>
                </a:lnTo>
                <a:lnTo>
                  <a:pt x="2760" y="15047"/>
                </a:lnTo>
                <a:cubicBezTo>
                  <a:pt x="2848" y="15454"/>
                  <a:pt x="2943" y="15842"/>
                  <a:pt x="3054" y="16213"/>
                </a:cubicBezTo>
                <a:cubicBezTo>
                  <a:pt x="3275" y="16956"/>
                  <a:pt x="3546" y="17629"/>
                  <a:pt x="3860" y="18225"/>
                </a:cubicBezTo>
                <a:cubicBezTo>
                  <a:pt x="4487" y="19415"/>
                  <a:pt x="5292" y="20310"/>
                  <a:pt x="6264" y="20879"/>
                </a:cubicBezTo>
                <a:cubicBezTo>
                  <a:pt x="6264" y="20880"/>
                  <a:pt x="6268" y="20879"/>
                  <a:pt x="6268" y="20879"/>
                </a:cubicBezTo>
                <a:cubicBezTo>
                  <a:pt x="6511" y="21021"/>
                  <a:pt x="6763" y="21141"/>
                  <a:pt x="7026" y="21243"/>
                </a:cubicBezTo>
                <a:cubicBezTo>
                  <a:pt x="7649" y="21484"/>
                  <a:pt x="8356" y="21600"/>
                  <a:pt x="9053" y="21589"/>
                </a:cubicBezTo>
                <a:cubicBezTo>
                  <a:pt x="9285" y="21586"/>
                  <a:pt x="9516" y="21571"/>
                  <a:pt x="9742" y="21539"/>
                </a:cubicBezTo>
                <a:cubicBezTo>
                  <a:pt x="10957" y="21364"/>
                  <a:pt x="12015" y="21015"/>
                  <a:pt x="12962" y="20457"/>
                </a:cubicBezTo>
                <a:cubicBezTo>
                  <a:pt x="13278" y="20270"/>
                  <a:pt x="13582" y="20058"/>
                  <a:pt x="13876" y="19823"/>
                </a:cubicBezTo>
                <a:cubicBezTo>
                  <a:pt x="15050" y="18882"/>
                  <a:pt x="16060" y="17542"/>
                  <a:pt x="17027" y="15706"/>
                </a:cubicBezTo>
                <a:lnTo>
                  <a:pt x="18302" y="13288"/>
                </a:lnTo>
                <a:lnTo>
                  <a:pt x="20051" y="13407"/>
                </a:lnTo>
                <a:lnTo>
                  <a:pt x="21434" y="13500"/>
                </a:lnTo>
                <a:cubicBezTo>
                  <a:pt x="21384" y="13459"/>
                  <a:pt x="21329" y="13433"/>
                  <a:pt x="21258" y="13415"/>
                </a:cubicBezTo>
                <a:cubicBezTo>
                  <a:pt x="21015" y="13355"/>
                  <a:pt x="20715" y="13094"/>
                  <a:pt x="20594" y="12840"/>
                </a:cubicBezTo>
                <a:cubicBezTo>
                  <a:pt x="20411" y="12459"/>
                  <a:pt x="20224" y="12461"/>
                  <a:pt x="19533" y="12874"/>
                </a:cubicBezTo>
                <a:cubicBezTo>
                  <a:pt x="18356" y="13577"/>
                  <a:pt x="18046" y="13310"/>
                  <a:pt x="18454" y="11944"/>
                </a:cubicBezTo>
                <a:cubicBezTo>
                  <a:pt x="18627" y="11361"/>
                  <a:pt x="18879" y="10880"/>
                  <a:pt x="19015" y="10879"/>
                </a:cubicBezTo>
                <a:cubicBezTo>
                  <a:pt x="19704" y="10874"/>
                  <a:pt x="20889" y="10022"/>
                  <a:pt x="21317" y="9222"/>
                </a:cubicBezTo>
                <a:cubicBezTo>
                  <a:pt x="21444" y="8984"/>
                  <a:pt x="21531" y="8782"/>
                  <a:pt x="21600" y="8529"/>
                </a:cubicBezTo>
                <a:cubicBezTo>
                  <a:pt x="21409" y="7462"/>
                  <a:pt x="21026" y="7380"/>
                  <a:pt x="20208" y="7380"/>
                </a:cubicBezTo>
                <a:cubicBezTo>
                  <a:pt x="19470" y="7380"/>
                  <a:pt x="19357" y="7250"/>
                  <a:pt x="18927" y="5917"/>
                </a:cubicBezTo>
                <a:cubicBezTo>
                  <a:pt x="18297" y="3962"/>
                  <a:pt x="17815" y="3466"/>
                  <a:pt x="17428" y="4370"/>
                </a:cubicBezTo>
                <a:cubicBezTo>
                  <a:pt x="17091" y="5156"/>
                  <a:pt x="17038" y="7805"/>
                  <a:pt x="17340" y="8783"/>
                </a:cubicBezTo>
                <a:cubicBezTo>
                  <a:pt x="17625" y="9707"/>
                  <a:pt x="16960" y="10275"/>
                  <a:pt x="15532" y="10321"/>
                </a:cubicBezTo>
                <a:lnTo>
                  <a:pt x="14423" y="10355"/>
                </a:lnTo>
                <a:lnTo>
                  <a:pt x="14477" y="8707"/>
                </a:lnTo>
                <a:lnTo>
                  <a:pt x="14530" y="7058"/>
                </a:lnTo>
                <a:lnTo>
                  <a:pt x="13553" y="6957"/>
                </a:lnTo>
                <a:lnTo>
                  <a:pt x="12576" y="6847"/>
                </a:lnTo>
                <a:lnTo>
                  <a:pt x="12517" y="3424"/>
                </a:lnTo>
                <a:lnTo>
                  <a:pt x="12464" y="0"/>
                </a:lnTo>
                <a:lnTo>
                  <a:pt x="11364" y="0"/>
                </a:lnTo>
                <a:lnTo>
                  <a:pt x="10270" y="0"/>
                </a:lnTo>
                <a:close/>
              </a:path>
            </a:pathLst>
          </a:custGeom>
          <a:ln w="12700">
            <a:miter lim="400000"/>
          </a:ln>
        </p:spPr>
      </p:pic>
      <p:sp>
        <p:nvSpPr>
          <p:cNvPr id="600" name="Build Archive"/>
          <p:cNvSpPr txBox="1"/>
          <p:nvPr/>
        </p:nvSpPr>
        <p:spPr>
          <a:xfrm>
            <a:off x="5718261" y="6319646"/>
            <a:ext cx="2915572" cy="132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000">
                <a:solidFill>
                  <a:srgbClr val="FFFFFF"/>
                </a:solidFill>
                <a:latin typeface="Helvetica"/>
                <a:ea typeface="Helvetica"/>
                <a:cs typeface="Helvetica"/>
                <a:sym typeface="Helvetica"/>
              </a:defRPr>
            </a:lvl1pPr>
          </a:lstStyle>
          <a:p>
            <a:pPr/>
            <a:r>
              <a:t>Build Archive</a:t>
            </a:r>
          </a:p>
        </p:txBody>
      </p:sp>
      <p:sp>
        <p:nvSpPr>
          <p:cNvPr id="601" name="Create Docker Image"/>
          <p:cNvSpPr txBox="1"/>
          <p:nvPr/>
        </p:nvSpPr>
        <p:spPr>
          <a:xfrm>
            <a:off x="11889435" y="5710046"/>
            <a:ext cx="3365208"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000">
                <a:solidFill>
                  <a:srgbClr val="FFFFFF"/>
                </a:solidFill>
                <a:latin typeface="Helvetica"/>
                <a:ea typeface="Helvetica"/>
                <a:cs typeface="Helvetica"/>
                <a:sym typeface="Helvetica"/>
              </a:defRPr>
            </a:lvl1pPr>
          </a:lstStyle>
          <a:p>
            <a:pPr/>
            <a:r>
              <a:t>Create Docker Image</a:t>
            </a:r>
          </a:p>
        </p:txBody>
      </p:sp>
      <p:sp>
        <p:nvSpPr>
          <p:cNvPr id="602" name="Square"/>
          <p:cNvSpPr/>
          <p:nvPr/>
        </p:nvSpPr>
        <p:spPr>
          <a:xfrm>
            <a:off x="17606788" y="4014649"/>
            <a:ext cx="3810001" cy="38100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pic>
        <p:nvPicPr>
          <p:cNvPr id="603" name="Image" descr="Image"/>
          <p:cNvPicPr>
            <a:picLocks noChangeAspect="1"/>
          </p:cNvPicPr>
          <p:nvPr/>
        </p:nvPicPr>
        <p:blipFill>
          <a:blip r:embed="rId4">
            <a:extLst/>
          </a:blip>
          <a:srcRect l="1311" t="4478" r="892" b="3756"/>
          <a:stretch>
            <a:fillRect/>
          </a:stretch>
        </p:blipFill>
        <p:spPr>
          <a:xfrm>
            <a:off x="18777649" y="4239936"/>
            <a:ext cx="1754585" cy="1013652"/>
          </a:xfrm>
          <a:custGeom>
            <a:avLst/>
            <a:gdLst/>
            <a:ahLst/>
            <a:cxnLst>
              <a:cxn ang="0">
                <a:pos x="wd2" y="hd2"/>
              </a:cxn>
              <a:cxn ang="5400000">
                <a:pos x="wd2" y="hd2"/>
              </a:cxn>
              <a:cxn ang="10800000">
                <a:pos x="wd2" y="hd2"/>
              </a:cxn>
              <a:cxn ang="16200000">
                <a:pos x="wd2" y="hd2"/>
              </a:cxn>
            </a:cxnLst>
            <a:rect l="0" t="0" r="r" b="b"/>
            <a:pathLst>
              <a:path w="21600" h="21590" fill="norm" stroke="1" extrusionOk="0">
                <a:moveTo>
                  <a:pt x="10270" y="0"/>
                </a:moveTo>
                <a:lnTo>
                  <a:pt x="10206" y="1665"/>
                </a:lnTo>
                <a:lnTo>
                  <a:pt x="10143" y="3331"/>
                </a:lnTo>
                <a:lnTo>
                  <a:pt x="8179" y="3440"/>
                </a:lnTo>
                <a:lnTo>
                  <a:pt x="6220" y="3533"/>
                </a:lnTo>
                <a:lnTo>
                  <a:pt x="6156" y="5190"/>
                </a:lnTo>
                <a:lnTo>
                  <a:pt x="6093" y="6847"/>
                </a:lnTo>
                <a:lnTo>
                  <a:pt x="5145" y="6957"/>
                </a:lnTo>
                <a:lnTo>
                  <a:pt x="4192" y="7058"/>
                </a:lnTo>
                <a:lnTo>
                  <a:pt x="4128" y="8707"/>
                </a:lnTo>
                <a:cubicBezTo>
                  <a:pt x="4068" y="10337"/>
                  <a:pt x="4059" y="10357"/>
                  <a:pt x="3308" y="10465"/>
                </a:cubicBezTo>
                <a:cubicBezTo>
                  <a:pt x="2614" y="10564"/>
                  <a:pt x="2545" y="10662"/>
                  <a:pt x="2545" y="11615"/>
                </a:cubicBezTo>
                <a:cubicBezTo>
                  <a:pt x="2545" y="12757"/>
                  <a:pt x="2156" y="13238"/>
                  <a:pt x="1632" y="12730"/>
                </a:cubicBezTo>
                <a:cubicBezTo>
                  <a:pt x="1404" y="12509"/>
                  <a:pt x="1048" y="12618"/>
                  <a:pt x="503" y="13085"/>
                </a:cubicBezTo>
                <a:lnTo>
                  <a:pt x="0" y="13517"/>
                </a:lnTo>
                <a:lnTo>
                  <a:pt x="1070" y="13517"/>
                </a:lnTo>
                <a:lnTo>
                  <a:pt x="2433" y="13517"/>
                </a:lnTo>
                <a:lnTo>
                  <a:pt x="2760" y="15047"/>
                </a:lnTo>
                <a:cubicBezTo>
                  <a:pt x="2848" y="15454"/>
                  <a:pt x="2943" y="15842"/>
                  <a:pt x="3054" y="16213"/>
                </a:cubicBezTo>
                <a:cubicBezTo>
                  <a:pt x="3275" y="16956"/>
                  <a:pt x="3546" y="17629"/>
                  <a:pt x="3860" y="18225"/>
                </a:cubicBezTo>
                <a:cubicBezTo>
                  <a:pt x="4487" y="19415"/>
                  <a:pt x="5292" y="20310"/>
                  <a:pt x="6264" y="20879"/>
                </a:cubicBezTo>
                <a:cubicBezTo>
                  <a:pt x="6264" y="20880"/>
                  <a:pt x="6268" y="20879"/>
                  <a:pt x="6268" y="20879"/>
                </a:cubicBezTo>
                <a:cubicBezTo>
                  <a:pt x="6511" y="21021"/>
                  <a:pt x="6763" y="21141"/>
                  <a:pt x="7026" y="21243"/>
                </a:cubicBezTo>
                <a:cubicBezTo>
                  <a:pt x="7649" y="21484"/>
                  <a:pt x="8356" y="21600"/>
                  <a:pt x="9053" y="21589"/>
                </a:cubicBezTo>
                <a:cubicBezTo>
                  <a:pt x="9285" y="21586"/>
                  <a:pt x="9516" y="21571"/>
                  <a:pt x="9742" y="21539"/>
                </a:cubicBezTo>
                <a:cubicBezTo>
                  <a:pt x="10957" y="21364"/>
                  <a:pt x="12015" y="21015"/>
                  <a:pt x="12962" y="20457"/>
                </a:cubicBezTo>
                <a:cubicBezTo>
                  <a:pt x="13278" y="20270"/>
                  <a:pt x="13582" y="20058"/>
                  <a:pt x="13876" y="19823"/>
                </a:cubicBezTo>
                <a:cubicBezTo>
                  <a:pt x="15050" y="18882"/>
                  <a:pt x="16060" y="17542"/>
                  <a:pt x="17027" y="15706"/>
                </a:cubicBezTo>
                <a:lnTo>
                  <a:pt x="18302" y="13288"/>
                </a:lnTo>
                <a:lnTo>
                  <a:pt x="20051" y="13407"/>
                </a:lnTo>
                <a:lnTo>
                  <a:pt x="21434" y="13500"/>
                </a:lnTo>
                <a:cubicBezTo>
                  <a:pt x="21384" y="13459"/>
                  <a:pt x="21329" y="13433"/>
                  <a:pt x="21258" y="13415"/>
                </a:cubicBezTo>
                <a:cubicBezTo>
                  <a:pt x="21015" y="13355"/>
                  <a:pt x="20715" y="13094"/>
                  <a:pt x="20594" y="12840"/>
                </a:cubicBezTo>
                <a:cubicBezTo>
                  <a:pt x="20411" y="12459"/>
                  <a:pt x="20224" y="12461"/>
                  <a:pt x="19533" y="12874"/>
                </a:cubicBezTo>
                <a:cubicBezTo>
                  <a:pt x="18356" y="13577"/>
                  <a:pt x="18046" y="13310"/>
                  <a:pt x="18454" y="11944"/>
                </a:cubicBezTo>
                <a:cubicBezTo>
                  <a:pt x="18627" y="11361"/>
                  <a:pt x="18879" y="10880"/>
                  <a:pt x="19015" y="10879"/>
                </a:cubicBezTo>
                <a:cubicBezTo>
                  <a:pt x="19704" y="10874"/>
                  <a:pt x="20889" y="10022"/>
                  <a:pt x="21317" y="9222"/>
                </a:cubicBezTo>
                <a:cubicBezTo>
                  <a:pt x="21444" y="8984"/>
                  <a:pt x="21531" y="8782"/>
                  <a:pt x="21600" y="8529"/>
                </a:cubicBezTo>
                <a:cubicBezTo>
                  <a:pt x="21409" y="7462"/>
                  <a:pt x="21026" y="7380"/>
                  <a:pt x="20208" y="7380"/>
                </a:cubicBezTo>
                <a:cubicBezTo>
                  <a:pt x="19470" y="7380"/>
                  <a:pt x="19357" y="7250"/>
                  <a:pt x="18927" y="5917"/>
                </a:cubicBezTo>
                <a:cubicBezTo>
                  <a:pt x="18297" y="3962"/>
                  <a:pt x="17815" y="3466"/>
                  <a:pt x="17428" y="4370"/>
                </a:cubicBezTo>
                <a:cubicBezTo>
                  <a:pt x="17091" y="5156"/>
                  <a:pt x="17038" y="7805"/>
                  <a:pt x="17340" y="8783"/>
                </a:cubicBezTo>
                <a:cubicBezTo>
                  <a:pt x="17625" y="9707"/>
                  <a:pt x="16960" y="10275"/>
                  <a:pt x="15532" y="10321"/>
                </a:cubicBezTo>
                <a:lnTo>
                  <a:pt x="14423" y="10355"/>
                </a:lnTo>
                <a:lnTo>
                  <a:pt x="14477" y="8707"/>
                </a:lnTo>
                <a:lnTo>
                  <a:pt x="14530" y="7058"/>
                </a:lnTo>
                <a:lnTo>
                  <a:pt x="13553" y="6957"/>
                </a:lnTo>
                <a:lnTo>
                  <a:pt x="12576" y="6847"/>
                </a:lnTo>
                <a:lnTo>
                  <a:pt x="12517" y="3424"/>
                </a:lnTo>
                <a:lnTo>
                  <a:pt x="12464" y="0"/>
                </a:lnTo>
                <a:lnTo>
                  <a:pt x="11364" y="0"/>
                </a:lnTo>
                <a:lnTo>
                  <a:pt x="10270" y="0"/>
                </a:lnTo>
                <a:close/>
              </a:path>
            </a:pathLst>
          </a:custGeom>
          <a:ln w="12700">
            <a:miter lim="400000"/>
          </a:ln>
        </p:spPr>
      </p:pic>
      <p:sp>
        <p:nvSpPr>
          <p:cNvPr id="604" name="Push to Docker Hub"/>
          <p:cNvSpPr txBox="1"/>
          <p:nvPr/>
        </p:nvSpPr>
        <p:spPr>
          <a:xfrm>
            <a:off x="17972338" y="6319646"/>
            <a:ext cx="3365209" cy="132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000">
                <a:solidFill>
                  <a:srgbClr val="FFFFFF"/>
                </a:solidFill>
                <a:latin typeface="Helvetica"/>
                <a:ea typeface="Helvetica"/>
                <a:cs typeface="Helvetica"/>
                <a:sym typeface="Helvetica"/>
              </a:defRPr>
            </a:lvl1pPr>
          </a:lstStyle>
          <a:p>
            <a:pPr/>
            <a:r>
              <a:t>Push to Docker Hub</a:t>
            </a:r>
          </a:p>
        </p:txBody>
      </p:sp>
      <p:sp>
        <p:nvSpPr>
          <p:cNvPr id="605" name="Square"/>
          <p:cNvSpPr/>
          <p:nvPr/>
        </p:nvSpPr>
        <p:spPr>
          <a:xfrm>
            <a:off x="17606788" y="8996543"/>
            <a:ext cx="3810001" cy="38100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606" name="Square"/>
          <p:cNvSpPr/>
          <p:nvPr/>
        </p:nvSpPr>
        <p:spPr>
          <a:xfrm>
            <a:off x="11667039" y="8996543"/>
            <a:ext cx="3810001" cy="38100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607" name="Create Kubernetes Resource Description"/>
          <p:cNvSpPr txBox="1"/>
          <p:nvPr/>
        </p:nvSpPr>
        <p:spPr>
          <a:xfrm>
            <a:off x="17608836" y="10206744"/>
            <a:ext cx="3659306" cy="254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000">
                <a:solidFill>
                  <a:srgbClr val="FFFFFF"/>
                </a:solidFill>
                <a:latin typeface="Helvetica"/>
                <a:ea typeface="Helvetica"/>
                <a:cs typeface="Helvetica"/>
                <a:sym typeface="Helvetica"/>
              </a:defRPr>
            </a:lvl1pPr>
          </a:lstStyle>
          <a:p>
            <a:pPr/>
            <a:r>
              <a:t>Create Kubernetes Resource Description</a:t>
            </a:r>
          </a:p>
        </p:txBody>
      </p:sp>
      <p:pic>
        <p:nvPicPr>
          <p:cNvPr id="608" name="Image" descr="Image"/>
          <p:cNvPicPr>
            <a:picLocks noChangeAspect="1"/>
          </p:cNvPicPr>
          <p:nvPr/>
        </p:nvPicPr>
        <p:blipFill>
          <a:blip r:embed="rId5">
            <a:extLst/>
          </a:blip>
          <a:srcRect l="14117" t="7610" r="11430" b="4839"/>
          <a:stretch>
            <a:fillRect/>
          </a:stretch>
        </p:blipFill>
        <p:spPr>
          <a:xfrm>
            <a:off x="19073074" y="9160194"/>
            <a:ext cx="919958" cy="886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6458" y="2089"/>
                </a:lnTo>
                <a:lnTo>
                  <a:pt x="2125" y="4179"/>
                </a:lnTo>
                <a:lnTo>
                  <a:pt x="1062" y="9073"/>
                </a:lnTo>
                <a:lnTo>
                  <a:pt x="0" y="13968"/>
                </a:lnTo>
                <a:lnTo>
                  <a:pt x="2395" y="17092"/>
                </a:lnTo>
                <a:cubicBezTo>
                  <a:pt x="3713" y="18808"/>
                  <a:pt x="5131" y="20521"/>
                  <a:pt x="5544" y="20904"/>
                </a:cubicBezTo>
                <a:cubicBezTo>
                  <a:pt x="6169" y="21482"/>
                  <a:pt x="7051" y="21600"/>
                  <a:pt x="10763" y="21600"/>
                </a:cubicBezTo>
                <a:cubicBezTo>
                  <a:pt x="13773" y="21600"/>
                  <a:pt x="15415" y="21442"/>
                  <a:pt x="15804" y="21107"/>
                </a:cubicBezTo>
                <a:cubicBezTo>
                  <a:pt x="16122" y="20833"/>
                  <a:pt x="17555" y="19110"/>
                  <a:pt x="18991" y="17286"/>
                </a:cubicBezTo>
                <a:lnTo>
                  <a:pt x="21600" y="13968"/>
                </a:lnTo>
                <a:lnTo>
                  <a:pt x="20556" y="9325"/>
                </a:lnTo>
                <a:cubicBezTo>
                  <a:pt x="19983" y="6772"/>
                  <a:pt x="19313" y="4482"/>
                  <a:pt x="19065" y="4227"/>
                </a:cubicBezTo>
                <a:cubicBezTo>
                  <a:pt x="18818" y="3972"/>
                  <a:pt x="16855" y="2911"/>
                  <a:pt x="14704" y="1877"/>
                </a:cubicBezTo>
                <a:lnTo>
                  <a:pt x="10800" y="0"/>
                </a:lnTo>
                <a:close/>
              </a:path>
            </a:pathLst>
          </a:custGeom>
          <a:ln w="12700">
            <a:miter lim="400000"/>
          </a:ln>
        </p:spPr>
      </p:pic>
      <p:sp>
        <p:nvSpPr>
          <p:cNvPr id="609" name="Square"/>
          <p:cNvSpPr/>
          <p:nvPr/>
        </p:nvSpPr>
        <p:spPr>
          <a:xfrm>
            <a:off x="5271046" y="8996543"/>
            <a:ext cx="3810001" cy="38100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610" name="Start Kubernetes Cluster"/>
          <p:cNvSpPr txBox="1"/>
          <p:nvPr/>
        </p:nvSpPr>
        <p:spPr>
          <a:xfrm>
            <a:off x="11742386" y="10816344"/>
            <a:ext cx="3659305"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000">
                <a:solidFill>
                  <a:srgbClr val="FFFFFF"/>
                </a:solidFill>
                <a:latin typeface="Helvetica"/>
                <a:ea typeface="Helvetica"/>
                <a:cs typeface="Helvetica"/>
                <a:sym typeface="Helvetica"/>
              </a:defRPr>
            </a:lvl1pPr>
          </a:lstStyle>
          <a:p>
            <a:pPr/>
            <a:r>
              <a:t>Start Kubernetes Cluster</a:t>
            </a:r>
          </a:p>
        </p:txBody>
      </p:sp>
      <p:pic>
        <p:nvPicPr>
          <p:cNvPr id="611" name="Image" descr="Image"/>
          <p:cNvPicPr>
            <a:picLocks noChangeAspect="1"/>
          </p:cNvPicPr>
          <p:nvPr/>
        </p:nvPicPr>
        <p:blipFill>
          <a:blip r:embed="rId5">
            <a:extLst/>
          </a:blip>
          <a:srcRect l="14117" t="7610" r="11430" b="4839"/>
          <a:stretch>
            <a:fillRect/>
          </a:stretch>
        </p:blipFill>
        <p:spPr>
          <a:xfrm>
            <a:off x="13066787" y="9123542"/>
            <a:ext cx="919958" cy="8862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6458" y="2089"/>
                </a:lnTo>
                <a:lnTo>
                  <a:pt x="2125" y="4179"/>
                </a:lnTo>
                <a:lnTo>
                  <a:pt x="1062" y="9073"/>
                </a:lnTo>
                <a:lnTo>
                  <a:pt x="0" y="13968"/>
                </a:lnTo>
                <a:lnTo>
                  <a:pt x="2395" y="17092"/>
                </a:lnTo>
                <a:cubicBezTo>
                  <a:pt x="3713" y="18808"/>
                  <a:pt x="5131" y="20521"/>
                  <a:pt x="5544" y="20904"/>
                </a:cubicBezTo>
                <a:cubicBezTo>
                  <a:pt x="6169" y="21482"/>
                  <a:pt x="7051" y="21600"/>
                  <a:pt x="10763" y="21600"/>
                </a:cubicBezTo>
                <a:cubicBezTo>
                  <a:pt x="13773" y="21600"/>
                  <a:pt x="15415" y="21442"/>
                  <a:pt x="15804" y="21107"/>
                </a:cubicBezTo>
                <a:cubicBezTo>
                  <a:pt x="16122" y="20833"/>
                  <a:pt x="17555" y="19110"/>
                  <a:pt x="18991" y="17286"/>
                </a:cubicBezTo>
                <a:lnTo>
                  <a:pt x="21600" y="13968"/>
                </a:lnTo>
                <a:lnTo>
                  <a:pt x="20556" y="9325"/>
                </a:lnTo>
                <a:cubicBezTo>
                  <a:pt x="19983" y="6772"/>
                  <a:pt x="19313" y="4482"/>
                  <a:pt x="19065" y="4227"/>
                </a:cubicBezTo>
                <a:cubicBezTo>
                  <a:pt x="18818" y="3972"/>
                  <a:pt x="16855" y="2911"/>
                  <a:pt x="14704" y="1877"/>
                </a:cubicBezTo>
                <a:lnTo>
                  <a:pt x="10800" y="0"/>
                </a:lnTo>
                <a:close/>
              </a:path>
            </a:pathLst>
          </a:custGeom>
          <a:ln w="12700">
            <a:miter lim="400000"/>
          </a:ln>
        </p:spPr>
      </p:pic>
      <p:sp>
        <p:nvSpPr>
          <p:cNvPr id="612" name="CRUD Kubernetes Resources"/>
          <p:cNvSpPr txBox="1"/>
          <p:nvPr/>
        </p:nvSpPr>
        <p:spPr>
          <a:xfrm>
            <a:off x="5346394" y="10816344"/>
            <a:ext cx="3659306"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000">
                <a:solidFill>
                  <a:srgbClr val="FFFFFF"/>
                </a:solidFill>
                <a:latin typeface="Helvetica"/>
                <a:ea typeface="Helvetica"/>
                <a:cs typeface="Helvetica"/>
                <a:sym typeface="Helvetica"/>
              </a:defRPr>
            </a:lvl1pPr>
          </a:lstStyle>
          <a:p>
            <a:pPr/>
            <a:r>
              <a:t>CRUD Kubernetes Resources</a:t>
            </a:r>
          </a:p>
        </p:txBody>
      </p:sp>
      <p:pic>
        <p:nvPicPr>
          <p:cNvPr id="613" name="Image" descr="Image"/>
          <p:cNvPicPr>
            <a:picLocks noChangeAspect="1"/>
          </p:cNvPicPr>
          <p:nvPr/>
        </p:nvPicPr>
        <p:blipFill>
          <a:blip r:embed="rId5">
            <a:extLst/>
          </a:blip>
          <a:srcRect l="14117" t="7610" r="11430" b="4839"/>
          <a:stretch>
            <a:fillRect/>
          </a:stretch>
        </p:blipFill>
        <p:spPr>
          <a:xfrm>
            <a:off x="6686206" y="9205264"/>
            <a:ext cx="919958" cy="8862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6458" y="2089"/>
                </a:lnTo>
                <a:lnTo>
                  <a:pt x="2125" y="4179"/>
                </a:lnTo>
                <a:lnTo>
                  <a:pt x="1062" y="9073"/>
                </a:lnTo>
                <a:lnTo>
                  <a:pt x="0" y="13968"/>
                </a:lnTo>
                <a:lnTo>
                  <a:pt x="2395" y="17092"/>
                </a:lnTo>
                <a:cubicBezTo>
                  <a:pt x="3713" y="18808"/>
                  <a:pt x="5131" y="20521"/>
                  <a:pt x="5544" y="20904"/>
                </a:cubicBezTo>
                <a:cubicBezTo>
                  <a:pt x="6169" y="21482"/>
                  <a:pt x="7051" y="21600"/>
                  <a:pt x="10763" y="21600"/>
                </a:cubicBezTo>
                <a:cubicBezTo>
                  <a:pt x="13773" y="21600"/>
                  <a:pt x="15415" y="21442"/>
                  <a:pt x="15804" y="21107"/>
                </a:cubicBezTo>
                <a:cubicBezTo>
                  <a:pt x="16122" y="20833"/>
                  <a:pt x="17555" y="19110"/>
                  <a:pt x="18991" y="17286"/>
                </a:cubicBezTo>
                <a:lnTo>
                  <a:pt x="21600" y="13968"/>
                </a:lnTo>
                <a:lnTo>
                  <a:pt x="20556" y="9325"/>
                </a:lnTo>
                <a:cubicBezTo>
                  <a:pt x="19983" y="6772"/>
                  <a:pt x="19313" y="4482"/>
                  <a:pt x="19065" y="4227"/>
                </a:cubicBezTo>
                <a:cubicBezTo>
                  <a:pt x="18818" y="3972"/>
                  <a:pt x="16855" y="2911"/>
                  <a:pt x="14704" y="1877"/>
                </a:cubicBezTo>
                <a:lnTo>
                  <a:pt x="10800" y="0"/>
                </a:lnTo>
                <a:close/>
              </a:path>
            </a:pathLst>
          </a:custGeom>
          <a:ln w="12700">
            <a:miter lim="400000"/>
          </a:ln>
        </p:spPr>
      </p:pic>
      <p:pic>
        <p:nvPicPr>
          <p:cNvPr id="614" name="java-logo-vector.png" descr="java-logo-vector.png"/>
          <p:cNvPicPr>
            <a:picLocks noChangeAspect="1"/>
          </p:cNvPicPr>
          <p:nvPr/>
        </p:nvPicPr>
        <p:blipFill>
          <a:blip r:embed="rId6">
            <a:extLst/>
          </a:blip>
          <a:srcRect l="23719" t="1016" r="21581" b="29256"/>
          <a:stretch>
            <a:fillRect/>
          </a:stretch>
        </p:blipFill>
        <p:spPr>
          <a:xfrm>
            <a:off x="905720" y="5671144"/>
            <a:ext cx="2988705" cy="3809824"/>
          </a:xfrm>
          <a:prstGeom prst="rect">
            <a:avLst/>
          </a:prstGeom>
          <a:ln w="12700">
            <a:miter lim="400000"/>
          </a:ln>
        </p:spPr>
      </p:pic>
      <p:cxnSp>
        <p:nvCxnSpPr>
          <p:cNvPr id="615" name="Connection Line"/>
          <p:cNvCxnSpPr>
            <a:stCxn id="597" idx="0"/>
            <a:endCxn id="594" idx="0"/>
          </p:cNvCxnSpPr>
          <p:nvPr/>
        </p:nvCxnSpPr>
        <p:spPr>
          <a:xfrm>
            <a:off x="7146185" y="5919649"/>
            <a:ext cx="6425855" cy="1"/>
          </a:xfrm>
          <a:prstGeom prst="straightConnector1">
            <a:avLst/>
          </a:prstGeom>
          <a:ln w="76200">
            <a:solidFill>
              <a:srgbClr val="000000"/>
            </a:solidFill>
            <a:miter lim="400000"/>
            <a:tailEnd type="triangle"/>
          </a:ln>
        </p:spPr>
      </p:cxnSp>
      <p:cxnSp>
        <p:nvCxnSpPr>
          <p:cNvPr id="616" name="Connection Line"/>
          <p:cNvCxnSpPr>
            <a:stCxn id="594" idx="0"/>
            <a:endCxn id="602" idx="0"/>
          </p:cNvCxnSpPr>
          <p:nvPr/>
        </p:nvCxnSpPr>
        <p:spPr>
          <a:xfrm>
            <a:off x="13572039" y="5919649"/>
            <a:ext cx="5939750" cy="1"/>
          </a:xfrm>
          <a:prstGeom prst="straightConnector1">
            <a:avLst/>
          </a:prstGeom>
          <a:ln w="76200">
            <a:solidFill>
              <a:srgbClr val="000000"/>
            </a:solidFill>
            <a:miter lim="400000"/>
            <a:tailEnd type="triangle"/>
          </a:ln>
        </p:spPr>
      </p:cxnSp>
      <p:cxnSp>
        <p:nvCxnSpPr>
          <p:cNvPr id="617" name="Connection Line"/>
          <p:cNvCxnSpPr>
            <a:stCxn id="602" idx="0"/>
            <a:endCxn id="605" idx="0"/>
          </p:cNvCxnSpPr>
          <p:nvPr/>
        </p:nvCxnSpPr>
        <p:spPr>
          <a:xfrm>
            <a:off x="19511788" y="5919649"/>
            <a:ext cx="1" cy="4981895"/>
          </a:xfrm>
          <a:prstGeom prst="straightConnector1">
            <a:avLst/>
          </a:prstGeom>
          <a:ln w="76200">
            <a:solidFill>
              <a:srgbClr val="000000"/>
            </a:solidFill>
            <a:miter lim="400000"/>
            <a:tailEnd type="triangle"/>
          </a:ln>
        </p:spPr>
      </p:cxnSp>
      <p:cxnSp>
        <p:nvCxnSpPr>
          <p:cNvPr id="618" name="Connection Line"/>
          <p:cNvCxnSpPr>
            <a:stCxn id="605" idx="0"/>
            <a:endCxn id="606" idx="0"/>
          </p:cNvCxnSpPr>
          <p:nvPr/>
        </p:nvCxnSpPr>
        <p:spPr>
          <a:xfrm flipH="1">
            <a:off x="13572039" y="10901543"/>
            <a:ext cx="5939750" cy="1"/>
          </a:xfrm>
          <a:prstGeom prst="straightConnector1">
            <a:avLst/>
          </a:prstGeom>
          <a:ln w="76200">
            <a:solidFill>
              <a:srgbClr val="000000"/>
            </a:solidFill>
            <a:miter lim="400000"/>
            <a:tailEnd type="triangle"/>
          </a:ln>
        </p:spPr>
      </p:cxnSp>
      <p:cxnSp>
        <p:nvCxnSpPr>
          <p:cNvPr id="619" name="Connection Line"/>
          <p:cNvCxnSpPr>
            <a:stCxn id="606" idx="0"/>
            <a:endCxn id="609" idx="0"/>
          </p:cNvCxnSpPr>
          <p:nvPr/>
        </p:nvCxnSpPr>
        <p:spPr>
          <a:xfrm flipH="1">
            <a:off x="7176046" y="10901543"/>
            <a:ext cx="6395994" cy="1"/>
          </a:xfrm>
          <a:prstGeom prst="straightConnector1">
            <a:avLst/>
          </a:prstGeom>
          <a:ln w="76200">
            <a:solidFill>
              <a:srgbClr val="000000"/>
            </a:solidFill>
            <a:miter lim="400000"/>
            <a:tailEnd type="triangle"/>
          </a:ln>
        </p:spPr>
      </p:cxnSp>
      <p:pic>
        <p:nvPicPr>
          <p:cNvPr id="620" name="Image" descr="Image"/>
          <p:cNvPicPr>
            <a:picLocks noChangeAspect="1"/>
          </p:cNvPicPr>
          <p:nvPr/>
        </p:nvPicPr>
        <p:blipFill>
          <a:blip r:embed="rId7">
            <a:extLst/>
          </a:blip>
          <a:stretch>
            <a:fillRect/>
          </a:stretch>
        </p:blipFill>
        <p:spPr>
          <a:xfrm>
            <a:off x="20577663" y="3590812"/>
            <a:ext cx="2276734" cy="763140"/>
          </a:xfrm>
          <a:prstGeom prst="rect">
            <a:avLst/>
          </a:prstGeom>
          <a:ln w="12700">
            <a:miter lim="400000"/>
          </a:ln>
        </p:spPr>
      </p:pic>
      <p:pic>
        <p:nvPicPr>
          <p:cNvPr id="621" name="Image" descr="Image"/>
          <p:cNvPicPr>
            <a:picLocks noChangeAspect="1"/>
          </p:cNvPicPr>
          <p:nvPr/>
        </p:nvPicPr>
        <p:blipFill>
          <a:blip r:embed="rId7">
            <a:extLst/>
          </a:blip>
          <a:stretch>
            <a:fillRect/>
          </a:stretch>
        </p:blipFill>
        <p:spPr>
          <a:xfrm>
            <a:off x="14592096" y="3590812"/>
            <a:ext cx="2276735" cy="763140"/>
          </a:xfrm>
          <a:prstGeom prst="rect">
            <a:avLst/>
          </a:prstGeom>
          <a:ln w="12700">
            <a:miter lim="400000"/>
          </a:ln>
        </p:spPr>
      </p:pic>
      <p:pic>
        <p:nvPicPr>
          <p:cNvPr id="622" name="Image" descr="Image"/>
          <p:cNvPicPr>
            <a:picLocks noChangeAspect="1"/>
          </p:cNvPicPr>
          <p:nvPr/>
        </p:nvPicPr>
        <p:blipFill>
          <a:blip r:embed="rId7">
            <a:extLst/>
          </a:blip>
          <a:stretch>
            <a:fillRect/>
          </a:stretch>
        </p:blipFill>
        <p:spPr>
          <a:xfrm>
            <a:off x="20577663" y="8600799"/>
            <a:ext cx="2276734" cy="76314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9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99"/>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601"/>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621"/>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6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6" fill="hold">
                                  <p:stCondLst>
                                    <p:cond delay="0"/>
                                  </p:stCondLst>
                                  <p:iterate type="el" backwards="0">
                                    <p:tmAbs val="0"/>
                                  </p:iterate>
                                  <p:childTnLst>
                                    <p:set>
                                      <p:cBhvr>
                                        <p:cTn id="22" fill="hold"/>
                                        <p:tgtEl>
                                          <p:spTgt spid="602"/>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603"/>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620"/>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616"/>
                                        </p:tgtEl>
                                        <p:attrNameLst>
                                          <p:attrName>style.visibility</p:attrName>
                                        </p:attrNameLst>
                                      </p:cBhvr>
                                      <p:to>
                                        <p:strVal val="visible"/>
                                      </p:to>
                                    </p:set>
                                  </p:childTnLst>
                                </p:cTn>
                              </p:par>
                            </p:childTnLst>
                          </p:cTn>
                        </p:par>
                        <p:par>
                          <p:cTn id="32" fill="hold">
                            <p:stCondLst>
                              <p:cond delay="0"/>
                            </p:stCondLst>
                            <p:childTnLst>
                              <p:par>
                                <p:cTn id="33" presetClass="entr" nodeType="afterEffect" presetSubtype="0" presetID="1" grpId="10" fill="hold">
                                  <p:stCondLst>
                                    <p:cond delay="0"/>
                                  </p:stCondLst>
                                  <p:iterate type="el" backwards="0">
                                    <p:tmAbs val="0"/>
                                  </p:iterate>
                                  <p:childTnLst>
                                    <p:set>
                                      <p:cBhvr>
                                        <p:cTn id="34" fill="hold"/>
                                        <p:tgtEl>
                                          <p:spTgt spid="6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1" fill="hold">
                                  <p:stCondLst>
                                    <p:cond delay="0"/>
                                  </p:stCondLst>
                                  <p:iterate type="el" backwards="0">
                                    <p:tmAbs val="0"/>
                                  </p:iterate>
                                  <p:childTnLst>
                                    <p:set>
                                      <p:cBhvr>
                                        <p:cTn id="38" fill="hold"/>
                                        <p:tgtEl>
                                          <p:spTgt spid="617"/>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2" fill="hold">
                                  <p:stCondLst>
                                    <p:cond delay="0"/>
                                  </p:stCondLst>
                                  <p:iterate type="el" backwards="0">
                                    <p:tmAbs val="0"/>
                                  </p:iterate>
                                  <p:childTnLst>
                                    <p:set>
                                      <p:cBhvr>
                                        <p:cTn id="41" fill="hold"/>
                                        <p:tgtEl>
                                          <p:spTgt spid="605"/>
                                        </p:tgtEl>
                                        <p:attrNameLst>
                                          <p:attrName>style.visibility</p:attrName>
                                        </p:attrNameLst>
                                      </p:cBhvr>
                                      <p:to>
                                        <p:strVal val="visible"/>
                                      </p:to>
                                    </p:set>
                                  </p:childTnLst>
                                </p:cTn>
                              </p:par>
                            </p:childTnLst>
                          </p:cTn>
                        </p:par>
                        <p:par>
                          <p:cTn id="42" fill="hold">
                            <p:stCondLst>
                              <p:cond delay="0"/>
                            </p:stCondLst>
                            <p:childTnLst>
                              <p:par>
                                <p:cTn id="43" presetClass="entr" nodeType="afterEffect" presetSubtype="0" presetID="1" grpId="13" fill="hold">
                                  <p:stCondLst>
                                    <p:cond delay="0"/>
                                  </p:stCondLst>
                                  <p:iterate type="el" backwards="0">
                                    <p:tmAbs val="0"/>
                                  </p:iterate>
                                  <p:childTnLst>
                                    <p:set>
                                      <p:cBhvr>
                                        <p:cTn id="44" fill="hold"/>
                                        <p:tgtEl>
                                          <p:spTgt spid="608"/>
                                        </p:tgtEl>
                                        <p:attrNameLst>
                                          <p:attrName>style.visibility</p:attrName>
                                        </p:attrNameLst>
                                      </p:cBhvr>
                                      <p:to>
                                        <p:strVal val="visible"/>
                                      </p:to>
                                    </p:set>
                                  </p:childTnLst>
                                </p:cTn>
                              </p:par>
                            </p:childTnLst>
                          </p:cTn>
                        </p:par>
                        <p:par>
                          <p:cTn id="45" fill="hold">
                            <p:stCondLst>
                              <p:cond delay="0"/>
                            </p:stCondLst>
                            <p:childTnLst>
                              <p:par>
                                <p:cTn id="46" presetClass="entr" nodeType="afterEffect" presetSubtype="0" presetID="1" grpId="14" fill="hold">
                                  <p:stCondLst>
                                    <p:cond delay="0"/>
                                  </p:stCondLst>
                                  <p:iterate type="el" backwards="0">
                                    <p:tmAbs val="0"/>
                                  </p:iterate>
                                  <p:childTnLst>
                                    <p:set>
                                      <p:cBhvr>
                                        <p:cTn id="47" fill="hold"/>
                                        <p:tgtEl>
                                          <p:spTgt spid="622"/>
                                        </p:tgtEl>
                                        <p:attrNameLst>
                                          <p:attrName>style.visibility</p:attrName>
                                        </p:attrNameLst>
                                      </p:cBhvr>
                                      <p:to>
                                        <p:strVal val="visible"/>
                                      </p:to>
                                    </p:set>
                                  </p:childTnLst>
                                </p:cTn>
                              </p:par>
                            </p:childTnLst>
                          </p:cTn>
                        </p:par>
                        <p:par>
                          <p:cTn id="48" fill="hold">
                            <p:stCondLst>
                              <p:cond delay="0"/>
                            </p:stCondLst>
                            <p:childTnLst>
                              <p:par>
                                <p:cTn id="49" presetClass="entr" nodeType="afterEffect" presetSubtype="0" presetID="1" grpId="15" fill="hold">
                                  <p:stCondLst>
                                    <p:cond delay="0"/>
                                  </p:stCondLst>
                                  <p:iterate type="el" backwards="0">
                                    <p:tmAbs val="0"/>
                                  </p:iterate>
                                  <p:childTnLst>
                                    <p:set>
                                      <p:cBhvr>
                                        <p:cTn id="50" fill="hold"/>
                                        <p:tgtEl>
                                          <p:spTgt spid="6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0" presetID="1" grpId="16" fill="hold">
                                  <p:stCondLst>
                                    <p:cond delay="0"/>
                                  </p:stCondLst>
                                  <p:iterate type="el" backwards="0">
                                    <p:tmAbs val="0"/>
                                  </p:iterate>
                                  <p:childTnLst>
                                    <p:set>
                                      <p:cBhvr>
                                        <p:cTn id="54" fill="hold"/>
                                        <p:tgtEl>
                                          <p:spTgt spid="606"/>
                                        </p:tgtEl>
                                        <p:attrNameLst>
                                          <p:attrName>style.visibility</p:attrName>
                                        </p:attrNameLst>
                                      </p:cBhvr>
                                      <p:to>
                                        <p:strVal val="visible"/>
                                      </p:to>
                                    </p:set>
                                  </p:childTnLst>
                                </p:cTn>
                              </p:par>
                            </p:childTnLst>
                          </p:cTn>
                        </p:par>
                        <p:par>
                          <p:cTn id="55" fill="hold">
                            <p:stCondLst>
                              <p:cond delay="0"/>
                            </p:stCondLst>
                            <p:childTnLst>
                              <p:par>
                                <p:cTn id="56" presetClass="entr" nodeType="afterEffect" presetSubtype="0" presetID="1" grpId="17" fill="hold">
                                  <p:stCondLst>
                                    <p:cond delay="0"/>
                                  </p:stCondLst>
                                  <p:iterate type="el" backwards="0">
                                    <p:tmAbs val="0"/>
                                  </p:iterate>
                                  <p:childTnLst>
                                    <p:set>
                                      <p:cBhvr>
                                        <p:cTn id="57" fill="hold"/>
                                        <p:tgtEl>
                                          <p:spTgt spid="611"/>
                                        </p:tgtEl>
                                        <p:attrNameLst>
                                          <p:attrName>style.visibility</p:attrName>
                                        </p:attrNameLst>
                                      </p:cBhvr>
                                      <p:to>
                                        <p:strVal val="visible"/>
                                      </p:to>
                                    </p:set>
                                  </p:childTnLst>
                                </p:cTn>
                              </p:par>
                            </p:childTnLst>
                          </p:cTn>
                        </p:par>
                        <p:par>
                          <p:cTn id="58" fill="hold">
                            <p:stCondLst>
                              <p:cond delay="0"/>
                            </p:stCondLst>
                            <p:childTnLst>
                              <p:par>
                                <p:cTn id="59" presetClass="entr" nodeType="afterEffect" presetSubtype="0" presetID="1" grpId="18" fill="hold">
                                  <p:stCondLst>
                                    <p:cond delay="0"/>
                                  </p:stCondLst>
                                  <p:iterate type="el" backwards="0">
                                    <p:tmAbs val="0"/>
                                  </p:iterate>
                                  <p:childTnLst>
                                    <p:set>
                                      <p:cBhvr>
                                        <p:cTn id="60" fill="hold"/>
                                        <p:tgtEl>
                                          <p:spTgt spid="618"/>
                                        </p:tgtEl>
                                        <p:attrNameLst>
                                          <p:attrName>style.visibility</p:attrName>
                                        </p:attrNameLst>
                                      </p:cBhvr>
                                      <p:to>
                                        <p:strVal val="visible"/>
                                      </p:to>
                                    </p:set>
                                  </p:childTnLst>
                                </p:cTn>
                              </p:par>
                            </p:childTnLst>
                          </p:cTn>
                        </p:par>
                        <p:par>
                          <p:cTn id="61" fill="hold">
                            <p:stCondLst>
                              <p:cond delay="0"/>
                            </p:stCondLst>
                            <p:childTnLst>
                              <p:par>
                                <p:cTn id="62" presetClass="entr" nodeType="afterEffect" presetSubtype="0" presetID="1" grpId="19" fill="hold">
                                  <p:stCondLst>
                                    <p:cond delay="0"/>
                                  </p:stCondLst>
                                  <p:iterate type="el" backwards="0">
                                    <p:tmAbs val="0"/>
                                  </p:iterate>
                                  <p:childTnLst>
                                    <p:set>
                                      <p:cBhvr>
                                        <p:cTn id="63" fill="hold"/>
                                        <p:tgtEl>
                                          <p:spTgt spid="610"/>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Class="entr" nodeType="clickEffect" presetSubtype="0" presetID="1" grpId="20" fill="hold">
                                  <p:stCondLst>
                                    <p:cond delay="0"/>
                                  </p:stCondLst>
                                  <p:iterate type="el" backwards="0">
                                    <p:tmAbs val="0"/>
                                  </p:iterate>
                                  <p:childTnLst>
                                    <p:set>
                                      <p:cBhvr>
                                        <p:cTn id="67" fill="hold"/>
                                        <p:tgtEl>
                                          <p:spTgt spid="609"/>
                                        </p:tgtEl>
                                        <p:attrNameLst>
                                          <p:attrName>style.visibility</p:attrName>
                                        </p:attrNameLst>
                                      </p:cBhvr>
                                      <p:to>
                                        <p:strVal val="visible"/>
                                      </p:to>
                                    </p:set>
                                  </p:childTnLst>
                                </p:cTn>
                              </p:par>
                            </p:childTnLst>
                          </p:cTn>
                        </p:par>
                        <p:par>
                          <p:cTn id="68" fill="hold">
                            <p:stCondLst>
                              <p:cond delay="0"/>
                            </p:stCondLst>
                            <p:childTnLst>
                              <p:par>
                                <p:cTn id="69" presetClass="entr" nodeType="afterEffect" presetSubtype="0" presetID="1" grpId="21" fill="hold">
                                  <p:stCondLst>
                                    <p:cond delay="0"/>
                                  </p:stCondLst>
                                  <p:iterate type="el" backwards="0">
                                    <p:tmAbs val="0"/>
                                  </p:iterate>
                                  <p:childTnLst>
                                    <p:set>
                                      <p:cBhvr>
                                        <p:cTn id="70" fill="hold"/>
                                        <p:tgtEl>
                                          <p:spTgt spid="613"/>
                                        </p:tgtEl>
                                        <p:attrNameLst>
                                          <p:attrName>style.visibility</p:attrName>
                                        </p:attrNameLst>
                                      </p:cBhvr>
                                      <p:to>
                                        <p:strVal val="visible"/>
                                      </p:to>
                                    </p:set>
                                  </p:childTnLst>
                                </p:cTn>
                              </p:par>
                            </p:childTnLst>
                          </p:cTn>
                        </p:par>
                        <p:par>
                          <p:cTn id="71" fill="hold">
                            <p:stCondLst>
                              <p:cond delay="0"/>
                            </p:stCondLst>
                            <p:childTnLst>
                              <p:par>
                                <p:cTn id="72" presetClass="entr" nodeType="afterEffect" presetSubtype="0" presetID="1" grpId="22" fill="hold">
                                  <p:stCondLst>
                                    <p:cond delay="0"/>
                                  </p:stCondLst>
                                  <p:iterate type="el" backwards="0">
                                    <p:tmAbs val="0"/>
                                  </p:iterate>
                                  <p:childTnLst>
                                    <p:set>
                                      <p:cBhvr>
                                        <p:cTn id="73" fill="hold"/>
                                        <p:tgtEl>
                                          <p:spTgt spid="619"/>
                                        </p:tgtEl>
                                        <p:attrNameLst>
                                          <p:attrName>style.visibility</p:attrName>
                                        </p:attrNameLst>
                                      </p:cBhvr>
                                      <p:to>
                                        <p:strVal val="visible"/>
                                      </p:to>
                                    </p:set>
                                  </p:childTnLst>
                                </p:cTn>
                              </p:par>
                            </p:childTnLst>
                          </p:cTn>
                        </p:par>
                        <p:par>
                          <p:cTn id="74" fill="hold">
                            <p:stCondLst>
                              <p:cond delay="0"/>
                            </p:stCondLst>
                            <p:childTnLst>
                              <p:par>
                                <p:cTn id="75" presetClass="entr" nodeType="afterEffect" presetSubtype="0" presetID="1" grpId="23" fill="hold">
                                  <p:stCondLst>
                                    <p:cond delay="0"/>
                                  </p:stCondLst>
                                  <p:iterate type="el" backwards="0">
                                    <p:tmAbs val="0"/>
                                  </p:iterate>
                                  <p:childTnLst>
                                    <p:set>
                                      <p:cBhvr>
                                        <p:cTn id="76" fill="hold"/>
                                        <p:tgtEl>
                                          <p:spTgt spid="6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1" grpId="3"/>
      <p:bldP build="whole" bldLvl="1" animBg="1" rev="0" advAuto="0" spid="616" grpId="9"/>
      <p:bldP build="whole" bldLvl="1" animBg="1" rev="0" advAuto="0" spid="603" grpId="7"/>
      <p:bldP build="whole" bldLvl="1" animBg="1" rev="0" advAuto="0" spid="619" grpId="22"/>
      <p:bldP build="whole" bldLvl="1" animBg="1" rev="0" advAuto="0" spid="609" grpId="20"/>
      <p:bldP build="whole" bldLvl="1" animBg="1" rev="0" advAuto="0" spid="612" grpId="23"/>
      <p:bldP build="whole" bldLvl="1" animBg="1" rev="0" advAuto="0" spid="620" grpId="8"/>
      <p:bldP build="whole" bldLvl="1" animBg="1" rev="0" advAuto="0" spid="618" grpId="18"/>
      <p:bldP build="whole" bldLvl="1" animBg="1" rev="0" advAuto="0" spid="613" grpId="21"/>
      <p:bldP build="whole" bldLvl="1" animBg="1" rev="0" advAuto="0" spid="594" grpId="1"/>
      <p:bldP build="whole" bldLvl="1" animBg="1" rev="0" advAuto="0" spid="602" grpId="6"/>
      <p:bldP build="whole" bldLvl="1" animBg="1" rev="0" advAuto="0" spid="607" grpId="15"/>
      <p:bldP build="whole" bldLvl="1" animBg="1" rev="0" advAuto="0" spid="604" grpId="10"/>
      <p:bldP build="whole" bldLvl="1" animBg="1" rev="0" advAuto="0" spid="608" grpId="13"/>
      <p:bldP build="whole" bldLvl="1" animBg="1" rev="0" advAuto="0" spid="622" grpId="14"/>
      <p:bldP build="whole" bldLvl="1" animBg="1" rev="0" advAuto="0" spid="606" grpId="16"/>
      <p:bldP build="whole" bldLvl="1" animBg="1" rev="0" advAuto="0" spid="611" grpId="17"/>
      <p:bldP build="whole" bldLvl="1" animBg="1" rev="0" advAuto="0" spid="621" grpId="4"/>
      <p:bldP build="whole" bldLvl="1" animBg="1" rev="0" advAuto="0" spid="610" grpId="19"/>
      <p:bldP build="whole" bldLvl="1" animBg="1" rev="0" advAuto="0" spid="615" grpId="5"/>
      <p:bldP build="whole" bldLvl="1" animBg="1" rev="0" advAuto="0" spid="599" grpId="2"/>
      <p:bldP build="whole" bldLvl="1" animBg="1" rev="0" advAuto="0" spid="617" grpId="11"/>
      <p:bldP build="whole" bldLvl="1" animBg="1" rev="0" advAuto="0" spid="605" grpId="12"/>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 name="Kubernetes Concepts"/>
          <p:cNvSpPr txBox="1"/>
          <p:nvPr>
            <p:ph type="title"/>
          </p:nvPr>
        </p:nvSpPr>
        <p:spPr>
          <a:prstGeom prst="rect">
            <a:avLst/>
          </a:prstGeom>
        </p:spPr>
        <p:txBody>
          <a:bodyPr/>
          <a:lstStyle/>
          <a:p>
            <a:pPr/>
            <a:r>
              <a:t>Kubernetes Concepts</a:t>
            </a:r>
          </a:p>
        </p:txBody>
      </p:sp>
      <p:sp>
        <p:nvSpPr>
          <p:cNvPr id="116" name="Pods: colocated group of containers that share an IP, namespace, storage volume…"/>
          <p:cNvSpPr txBox="1"/>
          <p:nvPr>
            <p:ph type="body" sz="half" idx="1"/>
          </p:nvPr>
        </p:nvSpPr>
        <p:spPr>
          <a:xfrm>
            <a:off x="1689100" y="3238500"/>
            <a:ext cx="12253770" cy="9207500"/>
          </a:xfrm>
          <a:prstGeom prst="rect">
            <a:avLst/>
          </a:prstGeom>
        </p:spPr>
        <p:txBody>
          <a:bodyPr/>
          <a:lstStyle/>
          <a:p>
            <a:pPr marL="226313" indent="-226313" defTabSz="817244">
              <a:spcBef>
                <a:spcPts val="1500"/>
              </a:spcBef>
              <a:defRPr sz="5148"/>
            </a:pPr>
            <a:r>
              <a:rPr b="1">
                <a:latin typeface="Helvetica"/>
                <a:ea typeface="Helvetica"/>
                <a:cs typeface="Helvetica"/>
                <a:sym typeface="Helvetica"/>
              </a:rPr>
              <a:t>Pods</a:t>
            </a:r>
            <a:r>
              <a:t>: colocated group of containers that share an IP, namespace, storage volume</a:t>
            </a:r>
          </a:p>
          <a:p>
            <a:pPr marL="226313" indent="-226313" defTabSz="817244">
              <a:spcBef>
                <a:spcPts val="1500"/>
              </a:spcBef>
              <a:defRPr sz="5148"/>
            </a:pPr>
            <a:r>
              <a:rPr b="1">
                <a:latin typeface="Helvetica"/>
                <a:ea typeface="Helvetica"/>
                <a:cs typeface="Helvetica"/>
                <a:sym typeface="Helvetica"/>
              </a:rPr>
              <a:t>Replica Set</a:t>
            </a:r>
            <a:r>
              <a:t>: manages the lifecycle of pods and ensures specified number are running (next gen Replication Controller)</a:t>
            </a:r>
          </a:p>
          <a:p>
            <a:pPr marL="226313" indent="-226313" defTabSz="817244">
              <a:spcBef>
                <a:spcPts val="1500"/>
              </a:spcBef>
              <a:defRPr sz="5148"/>
            </a:pPr>
            <a:r>
              <a:rPr b="1">
                <a:latin typeface="Helvetica"/>
                <a:ea typeface="Helvetica"/>
                <a:cs typeface="Helvetica"/>
                <a:sym typeface="Helvetica"/>
              </a:rPr>
              <a:t>Service</a:t>
            </a:r>
            <a:r>
              <a:t>: Single, stable name for a set of pods, also acts as LB</a:t>
            </a:r>
          </a:p>
          <a:p>
            <a:pPr marL="226313" indent="-226313" defTabSz="817244">
              <a:spcBef>
                <a:spcPts val="1500"/>
              </a:spcBef>
              <a:defRPr sz="5148"/>
            </a:pPr>
            <a:r>
              <a:rPr b="1">
                <a:latin typeface="Helvetica"/>
                <a:ea typeface="Helvetica"/>
                <a:cs typeface="Helvetica"/>
                <a:sym typeface="Helvetica"/>
              </a:rPr>
              <a:t>Label</a:t>
            </a:r>
            <a:r>
              <a:t>: used to organize and select group of objects</a:t>
            </a:r>
          </a:p>
        </p:txBody>
      </p:sp>
      <p:sp>
        <p:nvSpPr>
          <p:cNvPr id="117" name="Slide Number"/>
          <p:cNvSpPr txBox="1"/>
          <p:nvPr>
            <p:ph type="sldNum" sz="quarter" idx="2"/>
          </p:nvPr>
        </p:nvSpPr>
        <p:spPr>
          <a:xfrm>
            <a:off x="23811179" y="12738100"/>
            <a:ext cx="227280"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8" name="Rectangle"/>
          <p:cNvSpPr/>
          <p:nvPr/>
        </p:nvSpPr>
        <p:spPr>
          <a:xfrm>
            <a:off x="15652815" y="10887452"/>
            <a:ext cx="5811737" cy="1977661"/>
          </a:xfrm>
          <a:prstGeom prst="rect">
            <a:avLst/>
          </a:prstGeom>
          <a:ln w="50800">
            <a:solidFill>
              <a:schemeClr val="accent5"/>
            </a:solidFill>
            <a:custDash>
              <a:ds d="600000" sp="600000"/>
            </a:custDash>
            <a:miter lim="400000"/>
          </a:ln>
        </p:spPr>
        <p:txBody>
          <a:bodyPr lIns="50800" tIns="50800" rIns="50800" bIns="50800" anchor="ctr"/>
          <a:lstStyle/>
          <a:p>
            <a:pPr>
              <a:defRPr sz="3200">
                <a:solidFill>
                  <a:srgbClr val="FFFFFF"/>
                </a:solidFill>
              </a:defRPr>
            </a:pPr>
          </a:p>
        </p:txBody>
      </p:sp>
      <p:sp>
        <p:nvSpPr>
          <p:cNvPr id="119" name="Rectangle"/>
          <p:cNvSpPr/>
          <p:nvPr/>
        </p:nvSpPr>
        <p:spPr>
          <a:xfrm>
            <a:off x="16005333" y="11164705"/>
            <a:ext cx="2335291" cy="1423155"/>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b"/>
          <a:lstStyle/>
          <a:p>
            <a:pPr defTabSz="584200">
              <a:defRPr b="1" sz="3200">
                <a:solidFill>
                  <a:srgbClr val="FFFFFF"/>
                </a:solidFill>
                <a:latin typeface="Helvetica"/>
                <a:ea typeface="Helvetica"/>
                <a:cs typeface="Helvetica"/>
                <a:sym typeface="Helvetica"/>
              </a:defRPr>
            </a:pPr>
          </a:p>
        </p:txBody>
      </p:sp>
      <p:sp>
        <p:nvSpPr>
          <p:cNvPr id="120" name="Rectangle"/>
          <p:cNvSpPr/>
          <p:nvPr/>
        </p:nvSpPr>
        <p:spPr>
          <a:xfrm>
            <a:off x="16333992" y="11411217"/>
            <a:ext cx="1677972" cy="952895"/>
          </a:xfrm>
          <a:prstGeom prst="rect">
            <a:avLst/>
          </a:prstGeom>
          <a:solidFill>
            <a:schemeClr val="accent2"/>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b="1" sz="2100">
                <a:solidFill>
                  <a:srgbClr val="FFFFFF"/>
                </a:solidFill>
                <a:latin typeface="Helvetica"/>
                <a:ea typeface="Helvetica"/>
                <a:cs typeface="Helvetica"/>
                <a:sym typeface="Helvetica"/>
              </a:defRPr>
            </a:pPr>
          </a:p>
        </p:txBody>
      </p:sp>
      <p:sp>
        <p:nvSpPr>
          <p:cNvPr id="121" name="Rectangle"/>
          <p:cNvSpPr/>
          <p:nvPr/>
        </p:nvSpPr>
        <p:spPr>
          <a:xfrm>
            <a:off x="18776743" y="11164705"/>
            <a:ext cx="2335292" cy="1423155"/>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b"/>
          <a:lstStyle/>
          <a:p>
            <a:pPr defTabSz="584200">
              <a:defRPr b="1" sz="3200">
                <a:solidFill>
                  <a:srgbClr val="FFFFFF"/>
                </a:solidFill>
                <a:latin typeface="Helvetica"/>
                <a:ea typeface="Helvetica"/>
                <a:cs typeface="Helvetica"/>
                <a:sym typeface="Helvetica"/>
              </a:defRPr>
            </a:pPr>
          </a:p>
        </p:txBody>
      </p:sp>
      <p:sp>
        <p:nvSpPr>
          <p:cNvPr id="122" name="Rectangle"/>
          <p:cNvSpPr/>
          <p:nvPr/>
        </p:nvSpPr>
        <p:spPr>
          <a:xfrm>
            <a:off x="19105402" y="11411217"/>
            <a:ext cx="1677972" cy="952895"/>
          </a:xfrm>
          <a:prstGeom prst="rect">
            <a:avLst/>
          </a:prstGeom>
          <a:solidFill>
            <a:schemeClr val="accent2"/>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b="1" sz="2200">
                <a:solidFill>
                  <a:srgbClr val="FFFFFF"/>
                </a:solidFill>
                <a:latin typeface="Helvetica"/>
                <a:ea typeface="Helvetica"/>
                <a:cs typeface="Helvetica"/>
                <a:sym typeface="Helvetica"/>
              </a:defRPr>
            </a:pPr>
          </a:p>
        </p:txBody>
      </p:sp>
      <p:sp>
        <p:nvSpPr>
          <p:cNvPr id="123" name="“web”"/>
          <p:cNvSpPr/>
          <p:nvPr/>
        </p:nvSpPr>
        <p:spPr>
          <a:xfrm>
            <a:off x="16452863" y="7192371"/>
            <a:ext cx="4211641" cy="1203972"/>
          </a:xfrm>
          <a:prstGeom prst="rect">
            <a:avLst/>
          </a:prstGeom>
          <a:solidFill>
            <a:schemeClr val="accent6"/>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584200">
              <a:defRPr b="1" sz="3200">
                <a:solidFill>
                  <a:srgbClr val="FFFFFF"/>
                </a:solidFill>
                <a:latin typeface="Helvetica"/>
                <a:ea typeface="Helvetica"/>
                <a:cs typeface="Helvetica"/>
                <a:sym typeface="Helvetica"/>
              </a:defRPr>
            </a:lvl1pPr>
          </a:lstStyle>
          <a:p>
            <a:pPr/>
            <a:r>
              <a:t>“web”</a:t>
            </a:r>
          </a:p>
        </p:txBody>
      </p:sp>
      <p:sp>
        <p:nvSpPr>
          <p:cNvPr id="124" name="port 8080"/>
          <p:cNvSpPr txBox="1"/>
          <p:nvPr/>
        </p:nvSpPr>
        <p:spPr>
          <a:xfrm>
            <a:off x="16248172" y="9567061"/>
            <a:ext cx="1849612"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584200">
              <a:defRPr b="1" sz="3000">
                <a:latin typeface="Helvetica"/>
                <a:ea typeface="Helvetica"/>
                <a:cs typeface="Helvetica"/>
                <a:sym typeface="Helvetica"/>
              </a:defRPr>
            </a:lvl1pPr>
          </a:lstStyle>
          <a:p>
            <a:pPr/>
            <a:r>
              <a:t>port 8080</a:t>
            </a:r>
          </a:p>
        </p:txBody>
      </p:sp>
      <p:sp>
        <p:nvSpPr>
          <p:cNvPr id="125" name="port 8080"/>
          <p:cNvSpPr txBox="1"/>
          <p:nvPr/>
        </p:nvSpPr>
        <p:spPr>
          <a:xfrm>
            <a:off x="19019583" y="9567061"/>
            <a:ext cx="1849612"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584200">
              <a:defRPr b="1" sz="3000">
                <a:latin typeface="Helvetica"/>
                <a:ea typeface="Helvetica"/>
                <a:cs typeface="Helvetica"/>
                <a:sym typeface="Helvetica"/>
              </a:defRPr>
            </a:lvl1pPr>
          </a:lstStyle>
          <a:p>
            <a:pPr/>
            <a:r>
              <a:t>port 8080</a:t>
            </a:r>
          </a:p>
        </p:txBody>
      </p:sp>
      <p:cxnSp>
        <p:nvCxnSpPr>
          <p:cNvPr id="126" name="Connection Line"/>
          <p:cNvCxnSpPr>
            <a:stCxn id="120" idx="0"/>
            <a:endCxn id="124" idx="0"/>
          </p:cNvCxnSpPr>
          <p:nvPr/>
        </p:nvCxnSpPr>
        <p:spPr>
          <a:xfrm flipV="1">
            <a:off x="17172977" y="9867098"/>
            <a:ext cx="2" cy="2020567"/>
          </a:xfrm>
          <a:prstGeom prst="straightConnector1">
            <a:avLst/>
          </a:prstGeom>
          <a:ln w="50800">
            <a:solidFill>
              <a:srgbClr val="000000"/>
            </a:solidFill>
            <a:miter lim="400000"/>
            <a:tailEnd type="triangle"/>
          </a:ln>
        </p:spPr>
      </p:cxnSp>
      <p:cxnSp>
        <p:nvCxnSpPr>
          <p:cNvPr id="127" name="Connection Line"/>
          <p:cNvCxnSpPr>
            <a:stCxn id="122" idx="0"/>
            <a:endCxn id="125" idx="0"/>
          </p:cNvCxnSpPr>
          <p:nvPr/>
        </p:nvCxnSpPr>
        <p:spPr>
          <a:xfrm flipV="1">
            <a:off x="19944388" y="9867098"/>
            <a:ext cx="1" cy="2020567"/>
          </a:xfrm>
          <a:prstGeom prst="straightConnector1">
            <a:avLst/>
          </a:prstGeom>
          <a:ln w="50800">
            <a:solidFill>
              <a:srgbClr val="000000"/>
            </a:solidFill>
            <a:miter lim="400000"/>
            <a:tailEnd type="triangle"/>
          </a:ln>
        </p:spPr>
      </p:cxnSp>
      <p:sp>
        <p:nvSpPr>
          <p:cNvPr id="128" name="Line"/>
          <p:cNvSpPr/>
          <p:nvPr/>
        </p:nvSpPr>
        <p:spPr>
          <a:xfrm flipV="1">
            <a:off x="17070482" y="8403926"/>
            <a:ext cx="1126119" cy="1126119"/>
          </a:xfrm>
          <a:prstGeom prst="line">
            <a:avLst/>
          </a:prstGeom>
          <a:ln w="50800">
            <a:solidFill>
              <a:srgbClr val="000000"/>
            </a:solidFill>
            <a:miter lim="400000"/>
            <a:tailEnd type="triangle"/>
          </a:ln>
        </p:spPr>
        <p:txBody>
          <a:bodyPr lIns="71437" tIns="71437" rIns="71437" bIns="71437" anchor="ctr"/>
          <a:lstStyle/>
          <a:p>
            <a:pPr defTabSz="584200">
              <a:defRPr sz="3200"/>
            </a:pPr>
          </a:p>
        </p:txBody>
      </p:sp>
      <p:sp>
        <p:nvSpPr>
          <p:cNvPr id="129" name="Line"/>
          <p:cNvSpPr/>
          <p:nvPr/>
        </p:nvSpPr>
        <p:spPr>
          <a:xfrm flipH="1" flipV="1">
            <a:off x="18778838" y="8403926"/>
            <a:ext cx="1126119" cy="1126119"/>
          </a:xfrm>
          <a:prstGeom prst="line">
            <a:avLst/>
          </a:prstGeom>
          <a:ln w="50800">
            <a:solidFill>
              <a:srgbClr val="000000"/>
            </a:solidFill>
            <a:miter lim="400000"/>
            <a:tailEnd type="triangle"/>
          </a:ln>
        </p:spPr>
        <p:txBody>
          <a:bodyPr lIns="71437" tIns="71437" rIns="71437" bIns="71437" anchor="ctr"/>
          <a:lstStyle/>
          <a:p>
            <a:pPr defTabSz="584200">
              <a:defRPr sz="3200"/>
            </a:pPr>
          </a:p>
        </p:txBody>
      </p:sp>
      <p:sp>
        <p:nvSpPr>
          <p:cNvPr id="130" name="Node"/>
          <p:cNvSpPr/>
          <p:nvPr/>
        </p:nvSpPr>
        <p:spPr>
          <a:xfrm>
            <a:off x="15170377" y="3257191"/>
            <a:ext cx="7206736" cy="3353287"/>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lstStyle>
            <a:lvl1pPr algn="r" defTabSz="584200">
              <a:defRPr b="1" sz="3200">
                <a:solidFill>
                  <a:srgbClr val="FFFFFF"/>
                </a:solidFill>
                <a:latin typeface="Helvetica"/>
                <a:ea typeface="Helvetica"/>
                <a:cs typeface="Helvetica"/>
                <a:sym typeface="Helvetica"/>
              </a:defRPr>
            </a:lvl1pPr>
          </a:lstStyle>
          <a:p>
            <a:pPr/>
            <a:r>
              <a:t>Node</a:t>
            </a:r>
          </a:p>
        </p:txBody>
      </p:sp>
      <p:sp>
        <p:nvSpPr>
          <p:cNvPr id="131" name="Docker"/>
          <p:cNvSpPr/>
          <p:nvPr/>
        </p:nvSpPr>
        <p:spPr>
          <a:xfrm>
            <a:off x="15588448" y="4074285"/>
            <a:ext cx="6370593" cy="2290500"/>
          </a:xfrm>
          <a:prstGeom prst="rect">
            <a:avLst/>
          </a:prstGeom>
          <a:solidFill>
            <a:schemeClr val="accent1">
              <a:hueOff val="47394"/>
              <a:satOff val="-25753"/>
              <a:lumOff val="-7544"/>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lstStyle>
            <a:lvl1pPr algn="r">
              <a:defRPr b="1" sz="2400">
                <a:solidFill>
                  <a:srgbClr val="FFFFFF"/>
                </a:solidFill>
                <a:latin typeface="Helvetica"/>
                <a:ea typeface="Helvetica"/>
                <a:cs typeface="Helvetica"/>
                <a:sym typeface="Helvetica"/>
              </a:defRPr>
            </a:lvl1pPr>
          </a:lstStyle>
          <a:p>
            <a:pPr/>
            <a:r>
              <a:t>Docker</a:t>
            </a:r>
          </a:p>
        </p:txBody>
      </p:sp>
      <p:sp>
        <p:nvSpPr>
          <p:cNvPr id="132" name="Rectangle"/>
          <p:cNvSpPr/>
          <p:nvPr/>
        </p:nvSpPr>
        <p:spPr>
          <a:xfrm>
            <a:off x="15786264" y="4738810"/>
            <a:ext cx="1504025" cy="1295401"/>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33" name="Rectangle"/>
          <p:cNvSpPr/>
          <p:nvPr/>
        </p:nvSpPr>
        <p:spPr>
          <a:xfrm>
            <a:off x="17567425" y="4753223"/>
            <a:ext cx="1631622" cy="1270001"/>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34" name="Rectangle"/>
          <p:cNvSpPr/>
          <p:nvPr/>
        </p:nvSpPr>
        <p:spPr>
          <a:xfrm>
            <a:off x="15917698" y="4943690"/>
            <a:ext cx="621939" cy="551689"/>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35" name="Rectangle"/>
          <p:cNvSpPr/>
          <p:nvPr/>
        </p:nvSpPr>
        <p:spPr>
          <a:xfrm>
            <a:off x="16626664" y="5403990"/>
            <a:ext cx="621939" cy="489459"/>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36" name="Rectangle"/>
          <p:cNvSpPr/>
          <p:nvPr/>
        </p:nvSpPr>
        <p:spPr>
          <a:xfrm>
            <a:off x="17982969" y="5007904"/>
            <a:ext cx="800533" cy="614475"/>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37" name="Rectangle"/>
          <p:cNvSpPr/>
          <p:nvPr/>
        </p:nvSpPr>
        <p:spPr>
          <a:xfrm>
            <a:off x="19501397" y="4726252"/>
            <a:ext cx="1482476" cy="1295401"/>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38" name="Rectangle"/>
          <p:cNvSpPr/>
          <p:nvPr/>
        </p:nvSpPr>
        <p:spPr>
          <a:xfrm>
            <a:off x="19728068" y="4914315"/>
            <a:ext cx="800534" cy="614475"/>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39" name="Rectangle"/>
          <p:cNvSpPr/>
          <p:nvPr/>
        </p:nvSpPr>
        <p:spPr>
          <a:xfrm>
            <a:off x="19855068" y="5041315"/>
            <a:ext cx="800534" cy="614475"/>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40" name="Rectangle"/>
          <p:cNvSpPr/>
          <p:nvPr/>
        </p:nvSpPr>
        <p:spPr>
          <a:xfrm>
            <a:off x="19982068" y="5168315"/>
            <a:ext cx="800534" cy="614475"/>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41" name="Pod"/>
          <p:cNvSpPr txBox="1"/>
          <p:nvPr/>
        </p:nvSpPr>
        <p:spPr>
          <a:xfrm>
            <a:off x="22827268" y="4589346"/>
            <a:ext cx="1019077" cy="688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584200">
              <a:defRPr b="1" sz="3600">
                <a:latin typeface="Helvetica"/>
                <a:ea typeface="Helvetica"/>
                <a:cs typeface="Helvetica"/>
                <a:sym typeface="Helvetica"/>
              </a:defRPr>
            </a:lvl1pPr>
          </a:lstStyle>
          <a:p>
            <a:pPr/>
            <a:r>
              <a:t>Pod</a:t>
            </a:r>
          </a:p>
        </p:txBody>
      </p:sp>
      <p:sp>
        <p:nvSpPr>
          <p:cNvPr id="142" name="Containers"/>
          <p:cNvSpPr txBox="1"/>
          <p:nvPr/>
        </p:nvSpPr>
        <p:spPr>
          <a:xfrm>
            <a:off x="21788956" y="7192371"/>
            <a:ext cx="2543598" cy="688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584200">
              <a:defRPr b="1" sz="3600">
                <a:latin typeface="Helvetica"/>
                <a:ea typeface="Helvetica"/>
                <a:cs typeface="Helvetica"/>
                <a:sym typeface="Helvetica"/>
              </a:defRPr>
            </a:lvl1pPr>
          </a:lstStyle>
          <a:p>
            <a:pPr/>
            <a:r>
              <a:t>Containers</a:t>
            </a:r>
          </a:p>
        </p:txBody>
      </p:sp>
      <p:cxnSp>
        <p:nvCxnSpPr>
          <p:cNvPr id="143" name="Connection Line"/>
          <p:cNvCxnSpPr>
            <a:stCxn id="140" idx="0"/>
            <a:endCxn id="142" idx="0"/>
          </p:cNvCxnSpPr>
          <p:nvPr/>
        </p:nvCxnSpPr>
        <p:spPr>
          <a:xfrm>
            <a:off x="20382334" y="5475552"/>
            <a:ext cx="2678422" cy="2061307"/>
          </a:xfrm>
          <a:prstGeom prst="straightConnector1">
            <a:avLst/>
          </a:prstGeom>
          <a:ln w="50800">
            <a:solidFill>
              <a:srgbClr val="000000"/>
            </a:solidFill>
            <a:miter lim="400000"/>
            <a:headEnd type="triangle"/>
          </a:ln>
        </p:spPr>
      </p:cxnSp>
      <p:cxnSp>
        <p:nvCxnSpPr>
          <p:cNvPr id="144" name="Connection Line"/>
          <p:cNvCxnSpPr>
            <a:stCxn id="137" idx="0"/>
            <a:endCxn id="141" idx="0"/>
          </p:cNvCxnSpPr>
          <p:nvPr/>
        </p:nvCxnSpPr>
        <p:spPr>
          <a:xfrm flipV="1">
            <a:off x="20242634" y="4933834"/>
            <a:ext cx="3094173" cy="440119"/>
          </a:xfrm>
          <a:prstGeom prst="straightConnector1">
            <a:avLst/>
          </a:prstGeom>
          <a:ln w="50800">
            <a:solidFill>
              <a:srgbClr val="000000"/>
            </a:solidFill>
            <a:miter lim="400000"/>
            <a:headEnd type="triangle"/>
          </a:ln>
        </p:spPr>
      </p:cxnSp>
      <p:pic>
        <p:nvPicPr>
          <p:cNvPr id="145" name="Image" descr="Image"/>
          <p:cNvPicPr>
            <a:picLocks noChangeAspect="1"/>
          </p:cNvPicPr>
          <p:nvPr/>
        </p:nvPicPr>
        <p:blipFill>
          <a:blip r:embed="rId2">
            <a:extLst/>
          </a:blip>
          <a:srcRect l="0" t="15332" r="0" b="20417"/>
          <a:stretch>
            <a:fillRect/>
          </a:stretch>
        </p:blipFill>
        <p:spPr>
          <a:xfrm>
            <a:off x="16546312" y="11473653"/>
            <a:ext cx="1253523" cy="805399"/>
          </a:xfrm>
          <a:prstGeom prst="rect">
            <a:avLst/>
          </a:prstGeom>
          <a:ln w="12700">
            <a:miter lim="400000"/>
          </a:ln>
        </p:spPr>
      </p:pic>
      <p:pic>
        <p:nvPicPr>
          <p:cNvPr id="146" name="Image" descr="Image"/>
          <p:cNvPicPr>
            <a:picLocks noChangeAspect="1"/>
          </p:cNvPicPr>
          <p:nvPr/>
        </p:nvPicPr>
        <p:blipFill>
          <a:blip r:embed="rId2">
            <a:extLst/>
          </a:blip>
          <a:srcRect l="0" t="15332" r="0" b="20417"/>
          <a:stretch>
            <a:fillRect/>
          </a:stretch>
        </p:blipFill>
        <p:spPr>
          <a:xfrm>
            <a:off x="19317723" y="11473653"/>
            <a:ext cx="1253523" cy="80539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42"/>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44"/>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143"/>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137"/>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132"/>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133"/>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138"/>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9" fill="hold">
                                  <p:stCondLst>
                                    <p:cond delay="0"/>
                                  </p:stCondLst>
                                  <p:iterate type="el" backwards="0">
                                    <p:tmAbs val="0"/>
                                  </p:iterate>
                                  <p:childTnLst>
                                    <p:set>
                                      <p:cBhvr>
                                        <p:cTn id="30" fill="hold"/>
                                        <p:tgtEl>
                                          <p:spTgt spid="134"/>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10" fill="hold">
                                  <p:stCondLst>
                                    <p:cond delay="0"/>
                                  </p:stCondLst>
                                  <p:iterate type="el" backwards="0">
                                    <p:tmAbs val="0"/>
                                  </p:iterate>
                                  <p:childTnLst>
                                    <p:set>
                                      <p:cBhvr>
                                        <p:cTn id="33" fill="hold"/>
                                        <p:tgtEl>
                                          <p:spTgt spid="136"/>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11" fill="hold">
                                  <p:stCondLst>
                                    <p:cond delay="0"/>
                                  </p:stCondLst>
                                  <p:iterate type="el" backwards="0">
                                    <p:tmAbs val="0"/>
                                  </p:iterate>
                                  <p:childTnLst>
                                    <p:set>
                                      <p:cBhvr>
                                        <p:cTn id="36" fill="hold"/>
                                        <p:tgtEl>
                                          <p:spTgt spid="139"/>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12" fill="hold">
                                  <p:stCondLst>
                                    <p:cond delay="0"/>
                                  </p:stCondLst>
                                  <p:iterate type="el" backwards="0">
                                    <p:tmAbs val="0"/>
                                  </p:iterate>
                                  <p:childTnLst>
                                    <p:set>
                                      <p:cBhvr>
                                        <p:cTn id="39" fill="hold"/>
                                        <p:tgtEl>
                                          <p:spTgt spid="140"/>
                                        </p:tgtEl>
                                        <p:attrNameLst>
                                          <p:attrName>style.visibility</p:attrName>
                                        </p:attrNameLst>
                                      </p:cBhvr>
                                      <p:to>
                                        <p:strVal val="visible"/>
                                      </p:to>
                                    </p:set>
                                  </p:childTnLst>
                                </p:cTn>
                              </p:par>
                            </p:childTnLst>
                          </p:cTn>
                        </p:par>
                        <p:par>
                          <p:cTn id="40" fill="hold">
                            <p:stCondLst>
                              <p:cond delay="0"/>
                            </p:stCondLst>
                            <p:childTnLst>
                              <p:par>
                                <p:cTn id="41" presetClass="entr" nodeType="afterEffect" presetSubtype="0" presetID="1" grpId="13" fill="hold">
                                  <p:stCondLst>
                                    <p:cond delay="0"/>
                                  </p:stCondLst>
                                  <p:iterate type="el" backwards="0">
                                    <p:tmAbs val="0"/>
                                  </p:iterate>
                                  <p:childTnLst>
                                    <p:set>
                                      <p:cBhvr>
                                        <p:cTn id="42" fill="hold"/>
                                        <p:tgtEl>
                                          <p:spTgt spid="135"/>
                                        </p:tgtEl>
                                        <p:attrNameLst>
                                          <p:attrName>style.visibility</p:attrName>
                                        </p:attrNameLst>
                                      </p:cBhvr>
                                      <p:to>
                                        <p:strVal val="visible"/>
                                      </p:to>
                                    </p:set>
                                  </p:childTnLst>
                                </p:cTn>
                              </p:par>
                            </p:childTnLst>
                          </p:cTn>
                        </p:par>
                        <p:par>
                          <p:cTn id="43" fill="hold">
                            <p:stCondLst>
                              <p:cond delay="0"/>
                            </p:stCondLst>
                            <p:childTnLst>
                              <p:par>
                                <p:cTn id="44" presetClass="entr" nodeType="afterEffect" presetSubtype="0" presetID="1" grpId="14" fill="hold">
                                  <p:stCondLst>
                                    <p:cond delay="0"/>
                                  </p:stCondLst>
                                  <p:iterate type="el" backwards="0">
                                    <p:tmAbs val="0"/>
                                  </p:iterate>
                                  <p:childTnLst>
                                    <p:set>
                                      <p:cBhvr>
                                        <p:cTn id="45" fill="hold"/>
                                        <p:tgtEl>
                                          <p:spTgt spid="116">
                                            <p:bg/>
                                          </p:spTgt>
                                        </p:tgtEl>
                                        <p:attrNameLst>
                                          <p:attrName>style.visibility</p:attrName>
                                        </p:attrNameLst>
                                      </p:cBhvr>
                                      <p:to>
                                        <p:strVal val="visible"/>
                                      </p:to>
                                    </p:set>
                                  </p:childTnLst>
                                </p:cTn>
                              </p:par>
                              <p:par>
                                <p:cTn id="46" presetClass="entr" nodeType="withEffect" presetSubtype="0" presetID="1" grpId="14" fill="hold">
                                  <p:stCondLst>
                                    <p:cond delay="0"/>
                                  </p:stCondLst>
                                  <p:iterate type="el" backwards="0">
                                    <p:tmAbs val="0"/>
                                  </p:iterate>
                                  <p:childTnLst>
                                    <p:set>
                                      <p:cBhvr>
                                        <p:cTn id="47" fill="hold"/>
                                        <p:tgtEl>
                                          <p:spTgt spid="116">
                                            <p:txEl>
                                              <p:pRg st="0" end="0"/>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Class="entr" nodeType="clickEffect" presetSubtype="0" presetID="1" grpId="14" fill="hold">
                                  <p:stCondLst>
                                    <p:cond delay="0"/>
                                  </p:stCondLst>
                                  <p:iterate type="el" backwards="0">
                                    <p:tmAbs val="0"/>
                                  </p:iterate>
                                  <p:childTnLst>
                                    <p:set>
                                      <p:cBhvr>
                                        <p:cTn id="51" fill="hold"/>
                                        <p:tgtEl>
                                          <p:spTgt spid="116">
                                            <p:txEl>
                                              <p:pRg st="1" end="1"/>
                                            </p:txEl>
                                          </p:spTgt>
                                        </p:tgtEl>
                                        <p:attrNameLst>
                                          <p:attrName>style.visibility</p:attrName>
                                        </p:attrNameLst>
                                      </p:cBhvr>
                                      <p:to>
                                        <p:strVal val="visible"/>
                                      </p:to>
                                    </p:set>
                                  </p:childTnLst>
                                </p:cTn>
                              </p:par>
                            </p:childTnLst>
                          </p:cTn>
                        </p:par>
                        <p:par>
                          <p:cTn id="52" fill="hold">
                            <p:stCondLst>
                              <p:cond delay="0"/>
                            </p:stCondLst>
                            <p:childTnLst>
                              <p:par>
                                <p:cTn id="53" presetClass="entr" nodeType="afterEffect" presetSubtype="0" presetID="1" grpId="15" fill="hold">
                                  <p:stCondLst>
                                    <p:cond delay="0"/>
                                  </p:stCondLst>
                                  <p:iterate type="el" backwards="0">
                                    <p:tmAbs val="0"/>
                                  </p:iterate>
                                  <p:childTnLst>
                                    <p:set>
                                      <p:cBhvr>
                                        <p:cTn id="54" fill="hold"/>
                                        <p:tgtEl>
                                          <p:spTgt spid="119"/>
                                        </p:tgtEl>
                                        <p:attrNameLst>
                                          <p:attrName>style.visibility</p:attrName>
                                        </p:attrNameLst>
                                      </p:cBhvr>
                                      <p:to>
                                        <p:strVal val="visible"/>
                                      </p:to>
                                    </p:set>
                                  </p:childTnLst>
                                </p:cTn>
                              </p:par>
                            </p:childTnLst>
                          </p:cTn>
                        </p:par>
                        <p:par>
                          <p:cTn id="55" fill="hold">
                            <p:stCondLst>
                              <p:cond delay="0"/>
                            </p:stCondLst>
                            <p:childTnLst>
                              <p:par>
                                <p:cTn id="56" presetClass="entr" nodeType="afterEffect" presetSubtype="0" presetID="1" grpId="16" fill="hold">
                                  <p:stCondLst>
                                    <p:cond delay="0"/>
                                  </p:stCondLst>
                                  <p:iterate type="el" backwards="0">
                                    <p:tmAbs val="0"/>
                                  </p:iterate>
                                  <p:childTnLst>
                                    <p:set>
                                      <p:cBhvr>
                                        <p:cTn id="57" fill="hold"/>
                                        <p:tgtEl>
                                          <p:spTgt spid="121"/>
                                        </p:tgtEl>
                                        <p:attrNameLst>
                                          <p:attrName>style.visibility</p:attrName>
                                        </p:attrNameLst>
                                      </p:cBhvr>
                                      <p:to>
                                        <p:strVal val="visible"/>
                                      </p:to>
                                    </p:set>
                                  </p:childTnLst>
                                </p:cTn>
                              </p:par>
                            </p:childTnLst>
                          </p:cTn>
                        </p:par>
                        <p:par>
                          <p:cTn id="58" fill="hold">
                            <p:stCondLst>
                              <p:cond delay="0"/>
                            </p:stCondLst>
                            <p:childTnLst>
                              <p:par>
                                <p:cTn id="59" presetClass="entr" nodeType="afterEffect" presetSubtype="0" presetID="1" grpId="17" fill="hold">
                                  <p:stCondLst>
                                    <p:cond delay="0"/>
                                  </p:stCondLst>
                                  <p:iterate type="el" backwards="0">
                                    <p:tmAbs val="0"/>
                                  </p:iterate>
                                  <p:childTnLst>
                                    <p:set>
                                      <p:cBhvr>
                                        <p:cTn id="60" fill="hold"/>
                                        <p:tgtEl>
                                          <p:spTgt spid="120"/>
                                        </p:tgtEl>
                                        <p:attrNameLst>
                                          <p:attrName>style.visibility</p:attrName>
                                        </p:attrNameLst>
                                      </p:cBhvr>
                                      <p:to>
                                        <p:strVal val="visible"/>
                                      </p:to>
                                    </p:set>
                                  </p:childTnLst>
                                </p:cTn>
                              </p:par>
                            </p:childTnLst>
                          </p:cTn>
                        </p:par>
                        <p:par>
                          <p:cTn id="61" fill="hold">
                            <p:stCondLst>
                              <p:cond delay="0"/>
                            </p:stCondLst>
                            <p:childTnLst>
                              <p:par>
                                <p:cTn id="62" presetClass="entr" nodeType="afterEffect" presetSubtype="0" presetID="1" grpId="18" fill="hold">
                                  <p:stCondLst>
                                    <p:cond delay="0"/>
                                  </p:stCondLst>
                                  <p:iterate type="el" backwards="0">
                                    <p:tmAbs val="0"/>
                                  </p:iterate>
                                  <p:childTnLst>
                                    <p:set>
                                      <p:cBhvr>
                                        <p:cTn id="63" fill="hold"/>
                                        <p:tgtEl>
                                          <p:spTgt spid="122"/>
                                        </p:tgtEl>
                                        <p:attrNameLst>
                                          <p:attrName>style.visibility</p:attrName>
                                        </p:attrNameLst>
                                      </p:cBhvr>
                                      <p:to>
                                        <p:strVal val="visible"/>
                                      </p:to>
                                    </p:set>
                                  </p:childTnLst>
                                </p:cTn>
                              </p:par>
                            </p:childTnLst>
                          </p:cTn>
                        </p:par>
                        <p:par>
                          <p:cTn id="64" fill="hold">
                            <p:stCondLst>
                              <p:cond delay="0"/>
                            </p:stCondLst>
                            <p:childTnLst>
                              <p:par>
                                <p:cTn id="65" presetClass="entr" nodeType="afterEffect" presetSubtype="0" presetID="1" grpId="19" fill="hold">
                                  <p:stCondLst>
                                    <p:cond delay="0"/>
                                  </p:stCondLst>
                                  <p:iterate type="el" backwards="0">
                                    <p:tmAbs val="0"/>
                                  </p:iterate>
                                  <p:childTnLst>
                                    <p:set>
                                      <p:cBhvr>
                                        <p:cTn id="66" fill="hold"/>
                                        <p:tgtEl>
                                          <p:spTgt spid="118"/>
                                        </p:tgtEl>
                                        <p:attrNameLst>
                                          <p:attrName>style.visibility</p:attrName>
                                        </p:attrNameLst>
                                      </p:cBhvr>
                                      <p:to>
                                        <p:strVal val="visible"/>
                                      </p:to>
                                    </p:set>
                                  </p:childTnLst>
                                </p:cTn>
                              </p:par>
                            </p:childTnLst>
                          </p:cTn>
                        </p:par>
                        <p:par>
                          <p:cTn id="67" fill="hold">
                            <p:stCondLst>
                              <p:cond delay="0"/>
                            </p:stCondLst>
                            <p:childTnLst>
                              <p:par>
                                <p:cTn id="68" presetClass="entr" nodeType="afterEffect" presetSubtype="0" presetID="1" grpId="20" fill="hold">
                                  <p:stCondLst>
                                    <p:cond delay="0"/>
                                  </p:stCondLst>
                                  <p:iterate type="el" backwards="0">
                                    <p:tmAbs val="0"/>
                                  </p:iterate>
                                  <p:childTnLst>
                                    <p:set>
                                      <p:cBhvr>
                                        <p:cTn id="69" fill="hold"/>
                                        <p:tgtEl>
                                          <p:spTgt spid="145"/>
                                        </p:tgtEl>
                                        <p:attrNameLst>
                                          <p:attrName>style.visibility</p:attrName>
                                        </p:attrNameLst>
                                      </p:cBhvr>
                                      <p:to>
                                        <p:strVal val="visible"/>
                                      </p:to>
                                    </p:set>
                                  </p:childTnLst>
                                </p:cTn>
                              </p:par>
                            </p:childTnLst>
                          </p:cTn>
                        </p:par>
                        <p:par>
                          <p:cTn id="70" fill="hold">
                            <p:stCondLst>
                              <p:cond delay="0"/>
                            </p:stCondLst>
                            <p:childTnLst>
                              <p:par>
                                <p:cTn id="71" presetClass="entr" nodeType="afterEffect" presetSubtype="0" presetID="1" grpId="21" fill="hold">
                                  <p:stCondLst>
                                    <p:cond delay="0"/>
                                  </p:stCondLst>
                                  <p:iterate type="el" backwards="0">
                                    <p:tmAbs val="0"/>
                                  </p:iterate>
                                  <p:childTnLst>
                                    <p:set>
                                      <p:cBhvr>
                                        <p:cTn id="72" fill="hold"/>
                                        <p:tgtEl>
                                          <p:spTgt spid="14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Class="entr" nodeType="clickEffect" presetSubtype="0" presetID="1" grpId="14" fill="hold">
                                  <p:stCondLst>
                                    <p:cond delay="0"/>
                                  </p:stCondLst>
                                  <p:iterate type="el" backwards="0">
                                    <p:tmAbs val="0"/>
                                  </p:iterate>
                                  <p:childTnLst>
                                    <p:set>
                                      <p:cBhvr>
                                        <p:cTn id="76" fill="hold"/>
                                        <p:tgtEl>
                                          <p:spTgt spid="116">
                                            <p:txEl>
                                              <p:pRg st="2" end="2"/>
                                            </p:txEl>
                                          </p:spTgt>
                                        </p:tgtEl>
                                        <p:attrNameLst>
                                          <p:attrName>style.visibility</p:attrName>
                                        </p:attrNameLst>
                                      </p:cBhvr>
                                      <p:to>
                                        <p:strVal val="visible"/>
                                      </p:to>
                                    </p:set>
                                  </p:childTnLst>
                                </p:cTn>
                              </p:par>
                            </p:childTnLst>
                          </p:cTn>
                        </p:par>
                        <p:par>
                          <p:cTn id="77" fill="hold">
                            <p:stCondLst>
                              <p:cond delay="0"/>
                            </p:stCondLst>
                            <p:childTnLst>
                              <p:par>
                                <p:cTn id="78" presetClass="entr" nodeType="afterEffect" presetSubtype="0" presetID="1" grpId="22" fill="hold">
                                  <p:stCondLst>
                                    <p:cond delay="0"/>
                                  </p:stCondLst>
                                  <p:iterate type="el" backwards="0">
                                    <p:tmAbs val="0"/>
                                  </p:iterate>
                                  <p:childTnLst>
                                    <p:set>
                                      <p:cBhvr>
                                        <p:cTn id="79" fill="hold"/>
                                        <p:tgtEl>
                                          <p:spTgt spid="123"/>
                                        </p:tgtEl>
                                        <p:attrNameLst>
                                          <p:attrName>style.visibility</p:attrName>
                                        </p:attrNameLst>
                                      </p:cBhvr>
                                      <p:to>
                                        <p:strVal val="visible"/>
                                      </p:to>
                                    </p:set>
                                  </p:childTnLst>
                                </p:cTn>
                              </p:par>
                            </p:childTnLst>
                          </p:cTn>
                        </p:par>
                        <p:par>
                          <p:cTn id="80" fill="hold">
                            <p:stCondLst>
                              <p:cond delay="0"/>
                            </p:stCondLst>
                            <p:childTnLst>
                              <p:par>
                                <p:cTn id="81" presetClass="entr" nodeType="afterEffect" presetSubtype="0" presetID="1" grpId="23" fill="hold">
                                  <p:stCondLst>
                                    <p:cond delay="0"/>
                                  </p:stCondLst>
                                  <p:iterate type="el" backwards="0">
                                    <p:tmAbs val="0"/>
                                  </p:iterate>
                                  <p:childTnLst>
                                    <p:set>
                                      <p:cBhvr>
                                        <p:cTn id="82" fill="hold"/>
                                        <p:tgtEl>
                                          <p:spTgt spid="128"/>
                                        </p:tgtEl>
                                        <p:attrNameLst>
                                          <p:attrName>style.visibility</p:attrName>
                                        </p:attrNameLst>
                                      </p:cBhvr>
                                      <p:to>
                                        <p:strVal val="visible"/>
                                      </p:to>
                                    </p:set>
                                  </p:childTnLst>
                                </p:cTn>
                              </p:par>
                            </p:childTnLst>
                          </p:cTn>
                        </p:par>
                        <p:par>
                          <p:cTn id="83" fill="hold">
                            <p:stCondLst>
                              <p:cond delay="0"/>
                            </p:stCondLst>
                            <p:childTnLst>
                              <p:par>
                                <p:cTn id="84" presetClass="entr" nodeType="afterEffect" presetSubtype="0" presetID="1" grpId="24" fill="hold">
                                  <p:stCondLst>
                                    <p:cond delay="0"/>
                                  </p:stCondLst>
                                  <p:iterate type="el" backwards="0">
                                    <p:tmAbs val="0"/>
                                  </p:iterate>
                                  <p:childTnLst>
                                    <p:set>
                                      <p:cBhvr>
                                        <p:cTn id="85" fill="hold"/>
                                        <p:tgtEl>
                                          <p:spTgt spid="129"/>
                                        </p:tgtEl>
                                        <p:attrNameLst>
                                          <p:attrName>style.visibility</p:attrName>
                                        </p:attrNameLst>
                                      </p:cBhvr>
                                      <p:to>
                                        <p:strVal val="visible"/>
                                      </p:to>
                                    </p:set>
                                  </p:childTnLst>
                                </p:cTn>
                              </p:par>
                            </p:childTnLst>
                          </p:cTn>
                        </p:par>
                        <p:par>
                          <p:cTn id="86" fill="hold">
                            <p:stCondLst>
                              <p:cond delay="0"/>
                            </p:stCondLst>
                            <p:childTnLst>
                              <p:par>
                                <p:cTn id="87" presetClass="entr" nodeType="afterEffect" presetSubtype="0" presetID="1" grpId="25" fill="hold">
                                  <p:stCondLst>
                                    <p:cond delay="0"/>
                                  </p:stCondLst>
                                  <p:iterate type="el" backwards="0">
                                    <p:tmAbs val="0"/>
                                  </p:iterate>
                                  <p:childTnLst>
                                    <p:set>
                                      <p:cBhvr>
                                        <p:cTn id="88" fill="hold"/>
                                        <p:tgtEl>
                                          <p:spTgt spid="124"/>
                                        </p:tgtEl>
                                        <p:attrNameLst>
                                          <p:attrName>style.visibility</p:attrName>
                                        </p:attrNameLst>
                                      </p:cBhvr>
                                      <p:to>
                                        <p:strVal val="visible"/>
                                      </p:to>
                                    </p:set>
                                  </p:childTnLst>
                                </p:cTn>
                              </p:par>
                            </p:childTnLst>
                          </p:cTn>
                        </p:par>
                        <p:par>
                          <p:cTn id="89" fill="hold">
                            <p:stCondLst>
                              <p:cond delay="0"/>
                            </p:stCondLst>
                            <p:childTnLst>
                              <p:par>
                                <p:cTn id="90" presetClass="entr" nodeType="afterEffect" presetSubtype="0" presetID="1" grpId="26" fill="hold">
                                  <p:stCondLst>
                                    <p:cond delay="0"/>
                                  </p:stCondLst>
                                  <p:iterate type="el" backwards="0">
                                    <p:tmAbs val="0"/>
                                  </p:iterate>
                                  <p:childTnLst>
                                    <p:set>
                                      <p:cBhvr>
                                        <p:cTn id="91" fill="hold"/>
                                        <p:tgtEl>
                                          <p:spTgt spid="125"/>
                                        </p:tgtEl>
                                        <p:attrNameLst>
                                          <p:attrName>style.visibility</p:attrName>
                                        </p:attrNameLst>
                                      </p:cBhvr>
                                      <p:to>
                                        <p:strVal val="visible"/>
                                      </p:to>
                                    </p:set>
                                  </p:childTnLst>
                                </p:cTn>
                              </p:par>
                            </p:childTnLst>
                          </p:cTn>
                        </p:par>
                        <p:par>
                          <p:cTn id="92" fill="hold">
                            <p:stCondLst>
                              <p:cond delay="0"/>
                            </p:stCondLst>
                            <p:childTnLst>
                              <p:par>
                                <p:cTn id="93" presetClass="entr" nodeType="afterEffect" presetSubtype="0" presetID="1" grpId="27" fill="hold">
                                  <p:stCondLst>
                                    <p:cond delay="0"/>
                                  </p:stCondLst>
                                  <p:iterate type="el" backwards="0">
                                    <p:tmAbs val="0"/>
                                  </p:iterate>
                                  <p:childTnLst>
                                    <p:set>
                                      <p:cBhvr>
                                        <p:cTn id="94" fill="hold"/>
                                        <p:tgtEl>
                                          <p:spTgt spid="126"/>
                                        </p:tgtEl>
                                        <p:attrNameLst>
                                          <p:attrName>style.visibility</p:attrName>
                                        </p:attrNameLst>
                                      </p:cBhvr>
                                      <p:to>
                                        <p:strVal val="visible"/>
                                      </p:to>
                                    </p:set>
                                  </p:childTnLst>
                                </p:cTn>
                              </p:par>
                            </p:childTnLst>
                          </p:cTn>
                        </p:par>
                        <p:par>
                          <p:cTn id="95" fill="hold">
                            <p:stCondLst>
                              <p:cond delay="0"/>
                            </p:stCondLst>
                            <p:childTnLst>
                              <p:par>
                                <p:cTn id="96" presetClass="entr" nodeType="afterEffect" presetSubtype="0" presetID="1" grpId="28" fill="hold">
                                  <p:stCondLst>
                                    <p:cond delay="0"/>
                                  </p:stCondLst>
                                  <p:iterate type="el" backwards="0">
                                    <p:tmAbs val="0"/>
                                  </p:iterate>
                                  <p:childTnLst>
                                    <p:set>
                                      <p:cBhvr>
                                        <p:cTn id="97" fill="hold"/>
                                        <p:tgtEl>
                                          <p:spTgt spid="127"/>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Class="entr" nodeType="clickEffect" presetSubtype="0" presetID="1" grpId="14" fill="hold">
                                  <p:stCondLst>
                                    <p:cond delay="0"/>
                                  </p:stCondLst>
                                  <p:iterate type="el" backwards="0">
                                    <p:tmAbs val="0"/>
                                  </p:iterate>
                                  <p:childTnLst>
                                    <p:set>
                                      <p:cBhvr>
                                        <p:cTn id="101" fill="hold"/>
                                        <p:tgtEl>
                                          <p:spTgt spid="116">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4" grpId="3"/>
      <p:bldP build="whole" bldLvl="1" animBg="1" rev="0" advAuto="0" spid="139" grpId="11"/>
      <p:bldP build="whole" bldLvl="1" animBg="1" rev="0" advAuto="0" spid="126" grpId="27"/>
      <p:bldP build="whole" bldLvl="1" animBg="1" rev="0" advAuto="0" spid="140" grpId="12"/>
      <p:bldP build="whole" bldLvl="1" animBg="1" rev="0" advAuto="0" spid="119" grpId="15"/>
      <p:bldP build="p" bldLvl="5" animBg="1" rev="0" advAuto="0" spid="116" grpId="14"/>
      <p:bldP build="whole" bldLvl="1" animBg="1" rev="0" advAuto="0" spid="137" grpId="5"/>
      <p:bldP build="whole" bldLvl="1" animBg="1" rev="0" advAuto="0" spid="125" grpId="26"/>
      <p:bldP build="whole" bldLvl="1" animBg="1" rev="0" advAuto="0" spid="127" grpId="28"/>
      <p:bldP build="whole" bldLvl="1" animBg="1" rev="0" advAuto="0" spid="124" grpId="25"/>
      <p:bldP build="whole" bldLvl="1" animBg="1" rev="0" advAuto="0" spid="122" grpId="18"/>
      <p:bldP build="whole" bldLvl="1" animBg="1" rev="0" advAuto="0" spid="134" grpId="9"/>
      <p:bldP build="whole" bldLvl="1" animBg="1" rev="0" advAuto="0" spid="123" grpId="22"/>
      <p:bldP build="whole" bldLvl="1" animBg="1" rev="0" advAuto="0" spid="136" grpId="10"/>
      <p:bldP build="whole" bldLvl="1" animBg="1" rev="0" advAuto="0" spid="142" grpId="2"/>
      <p:bldP build="whole" bldLvl="1" animBg="1" rev="0" advAuto="0" spid="135" grpId="13"/>
      <p:bldP build="whole" bldLvl="1" animBg="1" rev="0" advAuto="0" spid="128" grpId="23"/>
      <p:bldP build="whole" bldLvl="1" animBg="1" rev="0" advAuto="0" spid="121" grpId="16"/>
      <p:bldP build="whole" bldLvl="1" animBg="1" rev="0" advAuto="0" spid="143" grpId="4"/>
      <p:bldP build="whole" bldLvl="1" animBg="1" rev="0" advAuto="0" spid="146" grpId="21"/>
      <p:bldP build="whole" bldLvl="1" animBg="1" rev="0" advAuto="0" spid="132" grpId="6"/>
      <p:bldP build="whole" bldLvl="1" animBg="1" rev="0" advAuto="0" spid="138" grpId="8"/>
      <p:bldP build="whole" bldLvl="1" animBg="1" rev="0" advAuto="0" spid="129" grpId="24"/>
      <p:bldP build="whole" bldLvl="1" animBg="1" rev="0" advAuto="0" spid="141" grpId="1"/>
      <p:bldP build="whole" bldLvl="1" animBg="1" rev="0" advAuto="0" spid="120" grpId="17"/>
      <p:bldP build="whole" bldLvl="1" animBg="1" rev="0" advAuto="0" spid="145" grpId="20"/>
      <p:bldP build="whole" bldLvl="1" animBg="1" rev="0" advAuto="0" spid="118" grpId="19"/>
      <p:bldP build="whole" bldLvl="1" animBg="1" rev="0" advAuto="0" spid="133" grpId="7"/>
    </p:bldLst>
  </p:timing>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4" name="Rolling Updates"/>
          <p:cNvSpPr txBox="1"/>
          <p:nvPr>
            <p:ph type="title"/>
          </p:nvPr>
        </p:nvSpPr>
        <p:spPr>
          <a:prstGeom prst="rect">
            <a:avLst/>
          </a:prstGeom>
        </p:spPr>
        <p:txBody>
          <a:bodyPr/>
          <a:lstStyle/>
          <a:p>
            <a:pPr/>
            <a:r>
              <a:t>Rolling Updates</a:t>
            </a:r>
          </a:p>
        </p:txBody>
      </p:sp>
      <p:sp>
        <p:nvSpPr>
          <p:cNvPr id="6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6" name="Application Service"/>
          <p:cNvSpPr/>
          <p:nvPr/>
        </p:nvSpPr>
        <p:spPr>
          <a:xfrm>
            <a:off x="10758769" y="3543746"/>
            <a:ext cx="3582079" cy="2286001"/>
          </a:xfrm>
          <a:prstGeom prst="rect">
            <a:avLst/>
          </a:prstGeom>
          <a:solidFill>
            <a:schemeClr val="accent6"/>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584200">
              <a:defRPr b="1" sz="3800">
                <a:solidFill>
                  <a:srgbClr val="FFFFFF"/>
                </a:solidFill>
                <a:latin typeface="Helvetica"/>
                <a:ea typeface="Helvetica"/>
                <a:cs typeface="Helvetica"/>
                <a:sym typeface="Helvetica"/>
              </a:defRPr>
            </a:lvl1pPr>
          </a:lstStyle>
          <a:p>
            <a:pPr/>
            <a:r>
              <a:t>Application Service</a:t>
            </a:r>
          </a:p>
        </p:txBody>
      </p:sp>
      <p:sp>
        <p:nvSpPr>
          <p:cNvPr id="627" name="Rectangle"/>
          <p:cNvSpPr/>
          <p:nvPr/>
        </p:nvSpPr>
        <p:spPr>
          <a:xfrm>
            <a:off x="19404138" y="8803981"/>
            <a:ext cx="3793043" cy="2512388"/>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628" name="Rectangle"/>
          <p:cNvSpPr/>
          <p:nvPr/>
        </p:nvSpPr>
        <p:spPr>
          <a:xfrm>
            <a:off x="19679493" y="9065324"/>
            <a:ext cx="3242333" cy="1989701"/>
          </a:xfrm>
          <a:prstGeom prst="rect">
            <a:avLst/>
          </a:prstGeom>
          <a:solidFill>
            <a:schemeClr val="accent2"/>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b="1" sz="2600">
                <a:solidFill>
                  <a:srgbClr val="FFFFFF"/>
                </a:solidFill>
                <a:latin typeface="Helvetica"/>
                <a:ea typeface="Helvetica"/>
                <a:cs typeface="Helvetica"/>
                <a:sym typeface="Helvetica"/>
              </a:defRPr>
            </a:pPr>
          </a:p>
        </p:txBody>
      </p:sp>
      <p:pic>
        <p:nvPicPr>
          <p:cNvPr id="629" name="Image" descr="Image"/>
          <p:cNvPicPr>
            <a:picLocks noChangeAspect="1"/>
          </p:cNvPicPr>
          <p:nvPr/>
        </p:nvPicPr>
        <p:blipFill>
          <a:blip r:embed="rId2">
            <a:extLst/>
          </a:blip>
          <a:stretch>
            <a:fillRect/>
          </a:stretch>
        </p:blipFill>
        <p:spPr>
          <a:xfrm>
            <a:off x="20316330" y="9321927"/>
            <a:ext cx="1968660" cy="1476495"/>
          </a:xfrm>
          <a:prstGeom prst="rect">
            <a:avLst/>
          </a:prstGeom>
          <a:ln w="12700">
            <a:miter lim="400000"/>
          </a:ln>
        </p:spPr>
      </p:pic>
      <p:sp>
        <p:nvSpPr>
          <p:cNvPr id="630" name="Rectangle"/>
          <p:cNvSpPr/>
          <p:nvPr/>
        </p:nvSpPr>
        <p:spPr>
          <a:xfrm>
            <a:off x="15028712" y="8803981"/>
            <a:ext cx="3793043" cy="2512388"/>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631" name="Rectangle"/>
          <p:cNvSpPr/>
          <p:nvPr/>
        </p:nvSpPr>
        <p:spPr>
          <a:xfrm>
            <a:off x="15304067" y="9065324"/>
            <a:ext cx="3242333" cy="1989701"/>
          </a:xfrm>
          <a:prstGeom prst="rect">
            <a:avLst/>
          </a:prstGeom>
          <a:solidFill>
            <a:schemeClr val="accent2"/>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b="1" sz="2600">
                <a:solidFill>
                  <a:srgbClr val="FFFFFF"/>
                </a:solidFill>
                <a:latin typeface="Helvetica"/>
                <a:ea typeface="Helvetica"/>
                <a:cs typeface="Helvetica"/>
                <a:sym typeface="Helvetica"/>
              </a:defRPr>
            </a:pPr>
          </a:p>
        </p:txBody>
      </p:sp>
      <p:pic>
        <p:nvPicPr>
          <p:cNvPr id="632" name="Image" descr="Image"/>
          <p:cNvPicPr>
            <a:picLocks noChangeAspect="1"/>
          </p:cNvPicPr>
          <p:nvPr/>
        </p:nvPicPr>
        <p:blipFill>
          <a:blip r:embed="rId2">
            <a:extLst/>
          </a:blip>
          <a:stretch>
            <a:fillRect/>
          </a:stretch>
        </p:blipFill>
        <p:spPr>
          <a:xfrm>
            <a:off x="15940904" y="9321927"/>
            <a:ext cx="1968660" cy="1476495"/>
          </a:xfrm>
          <a:prstGeom prst="rect">
            <a:avLst/>
          </a:prstGeom>
          <a:ln w="12700">
            <a:miter lim="400000"/>
          </a:ln>
        </p:spPr>
      </p:pic>
      <p:sp>
        <p:nvSpPr>
          <p:cNvPr id="633" name="1"/>
          <p:cNvSpPr/>
          <p:nvPr/>
        </p:nvSpPr>
        <p:spPr>
          <a:xfrm>
            <a:off x="17542563" y="9055510"/>
            <a:ext cx="762001" cy="760228"/>
          </a:xfrm>
          <a:prstGeom prst="ellipse">
            <a:avLst/>
          </a:prstGeom>
          <a:solidFill>
            <a:schemeClr val="accent5"/>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1</a:t>
            </a:r>
          </a:p>
        </p:txBody>
      </p:sp>
      <p:sp>
        <p:nvSpPr>
          <p:cNvPr id="634" name="1"/>
          <p:cNvSpPr/>
          <p:nvPr/>
        </p:nvSpPr>
        <p:spPr>
          <a:xfrm>
            <a:off x="21903633" y="9055510"/>
            <a:ext cx="762001" cy="760228"/>
          </a:xfrm>
          <a:prstGeom prst="ellipse">
            <a:avLst/>
          </a:prstGeom>
          <a:solidFill>
            <a:schemeClr val="accent5"/>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1</a:t>
            </a:r>
          </a:p>
        </p:txBody>
      </p:sp>
      <p:sp>
        <p:nvSpPr>
          <p:cNvPr id="635" name="Rectangle"/>
          <p:cNvSpPr/>
          <p:nvPr/>
        </p:nvSpPr>
        <p:spPr>
          <a:xfrm>
            <a:off x="1488267" y="8498554"/>
            <a:ext cx="22123083" cy="3123241"/>
          </a:xfrm>
          <a:prstGeom prst="rect">
            <a:avLst/>
          </a:prstGeom>
          <a:ln w="50800">
            <a:solidFill>
              <a:schemeClr val="accent5"/>
            </a:solidFill>
            <a:custDash>
              <a:ds d="600000" sp="600000"/>
            </a:custDash>
            <a:miter lim="400000"/>
          </a:ln>
        </p:spPr>
        <p:txBody>
          <a:bodyPr lIns="50800" tIns="50800" rIns="50800" bIns="50800"/>
          <a:lstStyle/>
          <a:p>
            <a:pPr>
              <a:defRPr b="1" sz="3200">
                <a:latin typeface="Helvetica"/>
                <a:ea typeface="Helvetica"/>
                <a:cs typeface="Helvetica"/>
                <a:sym typeface="Helvetica"/>
              </a:defRPr>
            </a:pPr>
          </a:p>
        </p:txBody>
      </p:sp>
      <p:sp>
        <p:nvSpPr>
          <p:cNvPr id="636" name="Rectangle"/>
          <p:cNvSpPr/>
          <p:nvPr/>
        </p:nvSpPr>
        <p:spPr>
          <a:xfrm>
            <a:off x="10653286" y="8803981"/>
            <a:ext cx="3793044" cy="2512388"/>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637" name="Rectangle"/>
          <p:cNvSpPr/>
          <p:nvPr/>
        </p:nvSpPr>
        <p:spPr>
          <a:xfrm>
            <a:off x="10928642" y="9065324"/>
            <a:ext cx="3242333" cy="1989701"/>
          </a:xfrm>
          <a:prstGeom prst="rect">
            <a:avLst/>
          </a:prstGeom>
          <a:solidFill>
            <a:schemeClr val="accent2"/>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b="1" sz="2600">
                <a:solidFill>
                  <a:srgbClr val="FFFFFF"/>
                </a:solidFill>
                <a:latin typeface="Helvetica"/>
                <a:ea typeface="Helvetica"/>
                <a:cs typeface="Helvetica"/>
                <a:sym typeface="Helvetica"/>
              </a:defRPr>
            </a:pPr>
          </a:p>
        </p:txBody>
      </p:sp>
      <p:pic>
        <p:nvPicPr>
          <p:cNvPr id="638" name="Image" descr="Image"/>
          <p:cNvPicPr>
            <a:picLocks noChangeAspect="1"/>
          </p:cNvPicPr>
          <p:nvPr/>
        </p:nvPicPr>
        <p:blipFill>
          <a:blip r:embed="rId2">
            <a:extLst/>
          </a:blip>
          <a:stretch>
            <a:fillRect/>
          </a:stretch>
        </p:blipFill>
        <p:spPr>
          <a:xfrm>
            <a:off x="11565479" y="9321927"/>
            <a:ext cx="1968660" cy="1476495"/>
          </a:xfrm>
          <a:prstGeom prst="rect">
            <a:avLst/>
          </a:prstGeom>
          <a:ln w="12700">
            <a:miter lim="400000"/>
          </a:ln>
        </p:spPr>
      </p:pic>
      <p:sp>
        <p:nvSpPr>
          <p:cNvPr id="639" name="Rectangle"/>
          <p:cNvSpPr/>
          <p:nvPr/>
        </p:nvSpPr>
        <p:spPr>
          <a:xfrm>
            <a:off x="6277860" y="8803981"/>
            <a:ext cx="3793044" cy="2512388"/>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640" name="Rectangle"/>
          <p:cNvSpPr/>
          <p:nvPr/>
        </p:nvSpPr>
        <p:spPr>
          <a:xfrm>
            <a:off x="6553216" y="9065324"/>
            <a:ext cx="3242333" cy="1989701"/>
          </a:xfrm>
          <a:prstGeom prst="rect">
            <a:avLst/>
          </a:prstGeom>
          <a:solidFill>
            <a:schemeClr val="accent2"/>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b="1" sz="2600">
                <a:solidFill>
                  <a:srgbClr val="FFFFFF"/>
                </a:solidFill>
                <a:latin typeface="Helvetica"/>
                <a:ea typeface="Helvetica"/>
                <a:cs typeface="Helvetica"/>
                <a:sym typeface="Helvetica"/>
              </a:defRPr>
            </a:pPr>
          </a:p>
        </p:txBody>
      </p:sp>
      <p:pic>
        <p:nvPicPr>
          <p:cNvPr id="641" name="Image" descr="Image"/>
          <p:cNvPicPr>
            <a:picLocks noChangeAspect="1"/>
          </p:cNvPicPr>
          <p:nvPr/>
        </p:nvPicPr>
        <p:blipFill>
          <a:blip r:embed="rId2">
            <a:extLst/>
          </a:blip>
          <a:stretch>
            <a:fillRect/>
          </a:stretch>
        </p:blipFill>
        <p:spPr>
          <a:xfrm>
            <a:off x="7190053" y="9321927"/>
            <a:ext cx="1968660" cy="1476495"/>
          </a:xfrm>
          <a:prstGeom prst="rect">
            <a:avLst/>
          </a:prstGeom>
          <a:ln w="12700">
            <a:miter lim="400000"/>
          </a:ln>
        </p:spPr>
      </p:pic>
      <p:sp>
        <p:nvSpPr>
          <p:cNvPr id="642" name="Rectangle"/>
          <p:cNvSpPr/>
          <p:nvPr/>
        </p:nvSpPr>
        <p:spPr>
          <a:xfrm>
            <a:off x="1902435" y="8803981"/>
            <a:ext cx="3793043" cy="2512388"/>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643" name="Rectangle"/>
          <p:cNvSpPr/>
          <p:nvPr/>
        </p:nvSpPr>
        <p:spPr>
          <a:xfrm>
            <a:off x="2177790" y="9065324"/>
            <a:ext cx="3242333" cy="1989701"/>
          </a:xfrm>
          <a:prstGeom prst="rect">
            <a:avLst/>
          </a:prstGeom>
          <a:solidFill>
            <a:schemeClr val="accent2"/>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b="1" sz="2600">
                <a:solidFill>
                  <a:srgbClr val="FFFFFF"/>
                </a:solidFill>
                <a:latin typeface="Helvetica"/>
                <a:ea typeface="Helvetica"/>
                <a:cs typeface="Helvetica"/>
                <a:sym typeface="Helvetica"/>
              </a:defRPr>
            </a:pPr>
          </a:p>
        </p:txBody>
      </p:sp>
      <p:pic>
        <p:nvPicPr>
          <p:cNvPr id="644" name="Image" descr="Image"/>
          <p:cNvPicPr>
            <a:picLocks noChangeAspect="1"/>
          </p:cNvPicPr>
          <p:nvPr/>
        </p:nvPicPr>
        <p:blipFill>
          <a:blip r:embed="rId2">
            <a:extLst/>
          </a:blip>
          <a:stretch>
            <a:fillRect/>
          </a:stretch>
        </p:blipFill>
        <p:spPr>
          <a:xfrm>
            <a:off x="2814627" y="9321927"/>
            <a:ext cx="1968660" cy="1476495"/>
          </a:xfrm>
          <a:prstGeom prst="rect">
            <a:avLst/>
          </a:prstGeom>
          <a:ln w="12700">
            <a:miter lim="400000"/>
          </a:ln>
        </p:spPr>
      </p:pic>
      <p:sp>
        <p:nvSpPr>
          <p:cNvPr id="645" name="1"/>
          <p:cNvSpPr/>
          <p:nvPr/>
        </p:nvSpPr>
        <p:spPr>
          <a:xfrm>
            <a:off x="4430643" y="9055510"/>
            <a:ext cx="762001" cy="760228"/>
          </a:xfrm>
          <a:prstGeom prst="ellipse">
            <a:avLst/>
          </a:prstGeom>
          <a:solidFill>
            <a:schemeClr val="accent5"/>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1</a:t>
            </a:r>
          </a:p>
        </p:txBody>
      </p:sp>
      <p:sp>
        <p:nvSpPr>
          <p:cNvPr id="646" name="1"/>
          <p:cNvSpPr/>
          <p:nvPr/>
        </p:nvSpPr>
        <p:spPr>
          <a:xfrm>
            <a:off x="8791713" y="9055510"/>
            <a:ext cx="762001" cy="760228"/>
          </a:xfrm>
          <a:prstGeom prst="ellipse">
            <a:avLst/>
          </a:prstGeom>
          <a:solidFill>
            <a:schemeClr val="accent5"/>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1</a:t>
            </a:r>
          </a:p>
        </p:txBody>
      </p:sp>
      <p:sp>
        <p:nvSpPr>
          <p:cNvPr id="647" name="1"/>
          <p:cNvSpPr/>
          <p:nvPr/>
        </p:nvSpPr>
        <p:spPr>
          <a:xfrm>
            <a:off x="13152781" y="9055510"/>
            <a:ext cx="762001" cy="760228"/>
          </a:xfrm>
          <a:prstGeom prst="ellipse">
            <a:avLst/>
          </a:prstGeom>
          <a:solidFill>
            <a:schemeClr val="accent5"/>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1</a:t>
            </a:r>
          </a:p>
        </p:txBody>
      </p:sp>
      <p:cxnSp>
        <p:nvCxnSpPr>
          <p:cNvPr id="648" name="Connection Line"/>
          <p:cNvCxnSpPr>
            <a:stCxn id="635" idx="0"/>
            <a:endCxn id="626" idx="0"/>
          </p:cNvCxnSpPr>
          <p:nvPr/>
        </p:nvCxnSpPr>
        <p:spPr>
          <a:xfrm flipV="1">
            <a:off x="12549808" y="4686746"/>
            <a:ext cx="1" cy="5373429"/>
          </a:xfrm>
          <a:prstGeom prst="straightConnector1">
            <a:avLst/>
          </a:prstGeom>
          <a:ln w="101600">
            <a:solidFill>
              <a:srgbClr val="000000"/>
            </a:solidFill>
            <a:miter lim="400000"/>
            <a:headEnd type="triangle"/>
          </a:ln>
        </p:spPr>
      </p:cxnSp>
      <p:sp>
        <p:nvSpPr>
          <p:cNvPr id="649" name="2"/>
          <p:cNvSpPr/>
          <p:nvPr/>
        </p:nvSpPr>
        <p:spPr>
          <a:xfrm>
            <a:off x="4488068" y="9055510"/>
            <a:ext cx="762001" cy="760228"/>
          </a:xfrm>
          <a:prstGeom prst="ellipse">
            <a:avLst/>
          </a:prstGeom>
          <a:solidFill>
            <a:schemeClr val="accent5"/>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2</a:t>
            </a:r>
          </a:p>
        </p:txBody>
      </p:sp>
      <p:sp>
        <p:nvSpPr>
          <p:cNvPr id="650" name="2"/>
          <p:cNvSpPr/>
          <p:nvPr/>
        </p:nvSpPr>
        <p:spPr>
          <a:xfrm>
            <a:off x="8820425" y="9055510"/>
            <a:ext cx="762001" cy="760228"/>
          </a:xfrm>
          <a:prstGeom prst="ellipse">
            <a:avLst/>
          </a:prstGeom>
          <a:solidFill>
            <a:schemeClr val="accent5"/>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2</a:t>
            </a:r>
          </a:p>
        </p:txBody>
      </p:sp>
      <p:sp>
        <p:nvSpPr>
          <p:cNvPr id="651" name="2"/>
          <p:cNvSpPr/>
          <p:nvPr/>
        </p:nvSpPr>
        <p:spPr>
          <a:xfrm>
            <a:off x="13181494" y="9055510"/>
            <a:ext cx="762001" cy="760228"/>
          </a:xfrm>
          <a:prstGeom prst="ellipse">
            <a:avLst/>
          </a:prstGeom>
          <a:solidFill>
            <a:schemeClr val="accent5"/>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2</a:t>
            </a:r>
          </a:p>
        </p:txBody>
      </p:sp>
      <p:sp>
        <p:nvSpPr>
          <p:cNvPr id="652" name="2"/>
          <p:cNvSpPr/>
          <p:nvPr/>
        </p:nvSpPr>
        <p:spPr>
          <a:xfrm>
            <a:off x="17542564" y="9055510"/>
            <a:ext cx="762001" cy="760228"/>
          </a:xfrm>
          <a:prstGeom prst="ellipse">
            <a:avLst/>
          </a:prstGeom>
          <a:solidFill>
            <a:schemeClr val="accent5"/>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2</a:t>
            </a:r>
          </a:p>
        </p:txBody>
      </p:sp>
      <p:sp>
        <p:nvSpPr>
          <p:cNvPr id="653" name="2"/>
          <p:cNvSpPr/>
          <p:nvPr/>
        </p:nvSpPr>
        <p:spPr>
          <a:xfrm>
            <a:off x="21932346" y="9055510"/>
            <a:ext cx="762001" cy="760228"/>
          </a:xfrm>
          <a:prstGeom prst="ellipse">
            <a:avLst/>
          </a:prstGeom>
          <a:solidFill>
            <a:schemeClr val="accent5"/>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2</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649"/>
                                        </p:tgtEl>
                                        <p:attrNameLst>
                                          <p:attrName>style.visibility</p:attrName>
                                        </p:attrNameLst>
                                      </p:cBhvr>
                                      <p:to>
                                        <p:strVal val="visible"/>
                                      </p:to>
                                    </p:set>
                                    <p:animEffect filter="wipe(left)" transition="in">
                                      <p:cBhvr>
                                        <p:cTn id="7" dur="1000"/>
                                        <p:tgtEl>
                                          <p:spTgt spid="649"/>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650"/>
                                        </p:tgtEl>
                                        <p:attrNameLst>
                                          <p:attrName>style.visibility</p:attrName>
                                        </p:attrNameLst>
                                      </p:cBhvr>
                                      <p:to>
                                        <p:strVal val="visible"/>
                                      </p:to>
                                    </p:set>
                                    <p:animEffect filter="wipe(left)" transition="in">
                                      <p:cBhvr>
                                        <p:cTn id="11" dur="1000"/>
                                        <p:tgtEl>
                                          <p:spTgt spid="650"/>
                                        </p:tgtEl>
                                      </p:cBhvr>
                                    </p:animEffect>
                                  </p:childTnLst>
                                </p:cTn>
                              </p:par>
                            </p:childTnLst>
                          </p:cTn>
                        </p:par>
                        <p:par>
                          <p:cTn id="12" fill="hold">
                            <p:stCondLst>
                              <p:cond delay="2000"/>
                            </p:stCondLst>
                            <p:childTnLst>
                              <p:par>
                                <p:cTn id="13" presetClass="entr" nodeType="afterEffect" presetSubtype="8" presetID="22" grpId="3" fill="hold">
                                  <p:stCondLst>
                                    <p:cond delay="0"/>
                                  </p:stCondLst>
                                  <p:iterate type="el" backwards="0">
                                    <p:tmAbs val="0"/>
                                  </p:iterate>
                                  <p:childTnLst>
                                    <p:set>
                                      <p:cBhvr>
                                        <p:cTn id="14" fill="hold"/>
                                        <p:tgtEl>
                                          <p:spTgt spid="651"/>
                                        </p:tgtEl>
                                        <p:attrNameLst>
                                          <p:attrName>style.visibility</p:attrName>
                                        </p:attrNameLst>
                                      </p:cBhvr>
                                      <p:to>
                                        <p:strVal val="visible"/>
                                      </p:to>
                                    </p:set>
                                    <p:animEffect filter="wipe(left)" transition="in">
                                      <p:cBhvr>
                                        <p:cTn id="15" dur="1000"/>
                                        <p:tgtEl>
                                          <p:spTgt spid="651"/>
                                        </p:tgtEl>
                                      </p:cBhvr>
                                    </p:animEffect>
                                  </p:childTnLst>
                                </p:cTn>
                              </p:par>
                            </p:childTnLst>
                          </p:cTn>
                        </p:par>
                        <p:par>
                          <p:cTn id="16" fill="hold">
                            <p:stCondLst>
                              <p:cond delay="3000"/>
                            </p:stCondLst>
                            <p:childTnLst>
                              <p:par>
                                <p:cTn id="17" presetClass="entr" nodeType="afterEffect" presetSubtype="8" presetID="22" grpId="4" fill="hold">
                                  <p:stCondLst>
                                    <p:cond delay="0"/>
                                  </p:stCondLst>
                                  <p:iterate type="el" backwards="0">
                                    <p:tmAbs val="0"/>
                                  </p:iterate>
                                  <p:childTnLst>
                                    <p:set>
                                      <p:cBhvr>
                                        <p:cTn id="18" fill="hold"/>
                                        <p:tgtEl>
                                          <p:spTgt spid="652"/>
                                        </p:tgtEl>
                                        <p:attrNameLst>
                                          <p:attrName>style.visibility</p:attrName>
                                        </p:attrNameLst>
                                      </p:cBhvr>
                                      <p:to>
                                        <p:strVal val="visible"/>
                                      </p:to>
                                    </p:set>
                                    <p:animEffect filter="wipe(left)" transition="in">
                                      <p:cBhvr>
                                        <p:cTn id="19" dur="1000"/>
                                        <p:tgtEl>
                                          <p:spTgt spid="652"/>
                                        </p:tgtEl>
                                      </p:cBhvr>
                                    </p:animEffect>
                                  </p:childTnLst>
                                </p:cTn>
                              </p:par>
                            </p:childTnLst>
                          </p:cTn>
                        </p:par>
                        <p:par>
                          <p:cTn id="20" fill="hold">
                            <p:stCondLst>
                              <p:cond delay="4000"/>
                            </p:stCondLst>
                            <p:childTnLst>
                              <p:par>
                                <p:cTn id="21" presetClass="entr" nodeType="afterEffect" presetSubtype="8" presetID="22" grpId="5" fill="hold">
                                  <p:stCondLst>
                                    <p:cond delay="0"/>
                                  </p:stCondLst>
                                  <p:iterate type="el" backwards="0">
                                    <p:tmAbs val="0"/>
                                  </p:iterate>
                                  <p:childTnLst>
                                    <p:set>
                                      <p:cBhvr>
                                        <p:cTn id="22" fill="hold"/>
                                        <p:tgtEl>
                                          <p:spTgt spid="653"/>
                                        </p:tgtEl>
                                        <p:attrNameLst>
                                          <p:attrName>style.visibility</p:attrName>
                                        </p:attrNameLst>
                                      </p:cBhvr>
                                      <p:to>
                                        <p:strVal val="visible"/>
                                      </p:to>
                                    </p:set>
                                    <p:animEffect filter="wipe(left)" transition="in">
                                      <p:cBhvr>
                                        <p:cTn id="23" dur="1000"/>
                                        <p:tgtEl>
                                          <p:spTgt spid="6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3" grpId="5"/>
      <p:bldP build="whole" bldLvl="1" animBg="1" rev="0" advAuto="0" spid="651" grpId="3"/>
      <p:bldP build="whole" bldLvl="1" animBg="1" rev="0" advAuto="0" spid="650" grpId="2"/>
      <p:bldP build="whole" bldLvl="1" animBg="1" rev="0" advAuto="0" spid="649" grpId="1"/>
      <p:bldP build="whole" bldLvl="1" animBg="1" rev="0" advAuto="0" spid="652" grpId="4"/>
    </p:bldLst>
  </p:timing>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5" name="Rolling Updates - Replication Controller"/>
          <p:cNvSpPr txBox="1"/>
          <p:nvPr>
            <p:ph type="title"/>
          </p:nvPr>
        </p:nvSpPr>
        <p:spPr>
          <a:prstGeom prst="rect">
            <a:avLst/>
          </a:prstGeom>
        </p:spPr>
        <p:txBody>
          <a:bodyPr/>
          <a:lstStyle>
            <a:lvl1pPr defTabSz="685165">
              <a:defRPr sz="9296"/>
            </a:lvl1pPr>
          </a:lstStyle>
          <a:p>
            <a:pPr/>
            <a:r>
              <a:t>Rolling Updates - Replication Controller</a:t>
            </a:r>
          </a:p>
        </p:txBody>
      </p:sp>
      <p:sp>
        <p:nvSpPr>
          <p:cNvPr id="656" name="kubectl rolling-update webapp-rc -f webapp-rc2.json…"/>
          <p:cNvSpPr txBox="1"/>
          <p:nvPr>
            <p:ph type="body" idx="1"/>
          </p:nvPr>
        </p:nvSpPr>
        <p:spPr>
          <a:prstGeom prst="rect">
            <a:avLst/>
          </a:prstGeom>
        </p:spPr>
        <p:txBody>
          <a:bodyPr anchor="t"/>
          <a:lstStyle/>
          <a:p>
            <a:pPr>
              <a:defRPr sz="4800">
                <a:latin typeface="Courier"/>
                <a:ea typeface="Courier"/>
                <a:cs typeface="Courier"/>
                <a:sym typeface="Courier"/>
              </a:defRPr>
            </a:pPr>
            <a:r>
              <a:t>kubectl rolling-update webapp-rc -f webapp-rc2.json</a:t>
            </a:r>
          </a:p>
          <a:p>
            <a:pPr>
              <a:defRPr sz="4800">
                <a:latin typeface="Courier"/>
                <a:ea typeface="Courier"/>
                <a:cs typeface="Courier"/>
                <a:sym typeface="Courier"/>
              </a:defRPr>
            </a:pPr>
            <a:r>
              <a:t>kubectl rolling-update webapp-rc --image=arungupta/wildfly-app:2</a:t>
            </a:r>
          </a:p>
        </p:txBody>
      </p:sp>
      <p:sp>
        <p:nvSpPr>
          <p:cNvPr id="6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58" name="Created webapp-rc-5a11f15230716f6026c407eb9c1a60ca…"/>
          <p:cNvSpPr txBox="1"/>
          <p:nvPr/>
        </p:nvSpPr>
        <p:spPr>
          <a:xfrm>
            <a:off x="1562652" y="6183796"/>
            <a:ext cx="22901772" cy="589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spcBef>
                <a:spcPts val="200"/>
              </a:spcBef>
              <a:defRPr sz="3700">
                <a:latin typeface="Courier"/>
                <a:ea typeface="Courier"/>
                <a:cs typeface="Courier"/>
                <a:sym typeface="Courier"/>
              </a:defRPr>
            </a:pPr>
            <a:r>
              <a:t>Created webapp-rc-5a11f15230716f6026c407eb9c1a60ca</a:t>
            </a:r>
          </a:p>
          <a:p>
            <a:pPr lvl="1" algn="l">
              <a:spcBef>
                <a:spcPts val="200"/>
              </a:spcBef>
              <a:defRPr sz="3700">
                <a:latin typeface="Courier"/>
                <a:ea typeface="Courier"/>
                <a:cs typeface="Courier"/>
                <a:sym typeface="Courier"/>
              </a:defRPr>
            </a:pPr>
            <a:r>
              <a:t>Scaling up webapp-rc-5a11f15230716f6026c407eb9c1a60ca from 0 to 2, scaling down webapp-rc from 2 to 0 (keep 2 pods available, don't exceed 3 pods)</a:t>
            </a:r>
          </a:p>
          <a:p>
            <a:pPr lvl="1" algn="l">
              <a:spcBef>
                <a:spcPts val="200"/>
              </a:spcBef>
              <a:defRPr sz="3700">
                <a:latin typeface="Courier"/>
                <a:ea typeface="Courier"/>
                <a:cs typeface="Courier"/>
                <a:sym typeface="Courier"/>
              </a:defRPr>
            </a:pPr>
            <a:r>
              <a:t>Scaling webapp-rc-5a11f15230716f6026c407eb9c1a60ca up to 1</a:t>
            </a:r>
          </a:p>
          <a:p>
            <a:pPr lvl="1" algn="l">
              <a:spcBef>
                <a:spcPts val="200"/>
              </a:spcBef>
              <a:defRPr sz="3700">
                <a:latin typeface="Courier"/>
                <a:ea typeface="Courier"/>
                <a:cs typeface="Courier"/>
                <a:sym typeface="Courier"/>
              </a:defRPr>
            </a:pPr>
            <a:r>
              <a:t>Scaling webapp-rc down to 1</a:t>
            </a:r>
          </a:p>
          <a:p>
            <a:pPr lvl="1" algn="l">
              <a:spcBef>
                <a:spcPts val="200"/>
              </a:spcBef>
              <a:defRPr sz="3700">
                <a:latin typeface="Courier"/>
                <a:ea typeface="Courier"/>
                <a:cs typeface="Courier"/>
                <a:sym typeface="Courier"/>
              </a:defRPr>
            </a:pPr>
            <a:r>
              <a:t>Scaling webapp-rc-5a11f15230716f6026c407eb9c1a60ca up to 2</a:t>
            </a:r>
          </a:p>
          <a:p>
            <a:pPr lvl="1" algn="l">
              <a:spcBef>
                <a:spcPts val="200"/>
              </a:spcBef>
              <a:defRPr sz="3700">
                <a:latin typeface="Courier"/>
                <a:ea typeface="Courier"/>
                <a:cs typeface="Courier"/>
                <a:sym typeface="Courier"/>
              </a:defRPr>
            </a:pPr>
            <a:r>
              <a:t>Scaling webapp-rc down to 0</a:t>
            </a:r>
          </a:p>
          <a:p>
            <a:pPr lvl="1" algn="l">
              <a:spcBef>
                <a:spcPts val="200"/>
              </a:spcBef>
              <a:defRPr sz="3700">
                <a:latin typeface="Courier"/>
                <a:ea typeface="Courier"/>
                <a:cs typeface="Courier"/>
                <a:sym typeface="Courier"/>
              </a:defRPr>
            </a:pPr>
            <a:r>
              <a:t>Update succeeded. Deleting old controller: webapp-rc</a:t>
            </a:r>
          </a:p>
          <a:p>
            <a:pPr lvl="1" algn="l">
              <a:spcBef>
                <a:spcPts val="200"/>
              </a:spcBef>
              <a:defRPr sz="3700">
                <a:latin typeface="Courier"/>
                <a:ea typeface="Courier"/>
                <a:cs typeface="Courier"/>
                <a:sym typeface="Courier"/>
              </a:defRPr>
            </a:pPr>
            <a:r>
              <a:t>Renaming webapp-rc-5a11f15230716f6026c407eb9c1a60ca to webapp-rc</a:t>
            </a:r>
          </a:p>
          <a:p>
            <a:pPr lvl="1" algn="l">
              <a:spcBef>
                <a:spcPts val="200"/>
              </a:spcBef>
              <a:defRPr sz="3700">
                <a:latin typeface="Courier"/>
                <a:ea typeface="Courier"/>
                <a:cs typeface="Courier"/>
                <a:sym typeface="Courier"/>
              </a:defRPr>
            </a:pPr>
            <a:r>
              <a:t>replicationcontroller "webapp-rc" rolling updated</a:t>
            </a:r>
          </a:p>
        </p:txBody>
      </p:sp>
      <p:sp>
        <p:nvSpPr>
          <p:cNvPr id="659" name="https://github.com/arun-gupta/kubernetes-java-sample/tree/master/rolling-update"/>
          <p:cNvSpPr txBox="1"/>
          <p:nvPr/>
        </p:nvSpPr>
        <p:spPr>
          <a:xfrm>
            <a:off x="5236083" y="13168242"/>
            <a:ext cx="1391183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https://github.com/arun-gupta/kubernetes-java-sample/tree/master/rolling-update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65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5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5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2" fill="hold">
                                  <p:stCondLst>
                                    <p:cond delay="0"/>
                                  </p:stCondLst>
                                  <p:iterate type="el" backwards="0">
                                    <p:tmAbs val="0"/>
                                  </p:iterate>
                                  <p:childTnLst>
                                    <p:set>
                                      <p:cBhvr>
                                        <p:cTn id="16" fill="hold"/>
                                        <p:tgtEl>
                                          <p:spTgt spid="658"/>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3" fill="hold">
                                  <p:stCondLst>
                                    <p:cond delay="0"/>
                                  </p:stCondLst>
                                  <p:iterate type="el" backwards="0">
                                    <p:tmAbs val="0"/>
                                  </p:iterate>
                                  <p:childTnLst>
                                    <p:set>
                                      <p:cBhvr>
                                        <p:cTn id="19" fill="hold"/>
                                        <p:tgtEl>
                                          <p:spTgt spid="6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56" grpId="1"/>
      <p:bldP build="whole" bldLvl="1" animBg="1" rev="0" advAuto="0" spid="659" grpId="3"/>
      <p:bldP build="whole" bldLvl="1" animBg="1" rev="0" advAuto="0" spid="658" grpId="2"/>
    </p:bldLst>
  </p:timing>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1" name="Rectangle"/>
          <p:cNvSpPr/>
          <p:nvPr/>
        </p:nvSpPr>
        <p:spPr>
          <a:xfrm>
            <a:off x="1692823" y="4232454"/>
            <a:ext cx="13372229" cy="3123240"/>
          </a:xfrm>
          <a:prstGeom prst="rect">
            <a:avLst/>
          </a:prstGeom>
          <a:ln w="50800">
            <a:solidFill>
              <a:schemeClr val="accent5"/>
            </a:solidFill>
            <a:custDash>
              <a:ds d="600000" sp="600000"/>
            </a:custDash>
            <a:miter lim="400000"/>
          </a:ln>
        </p:spPr>
        <p:txBody>
          <a:bodyPr lIns="50800" tIns="50800" rIns="50800" bIns="50800"/>
          <a:lstStyle/>
          <a:p>
            <a:pPr>
              <a:defRPr b="1" sz="3200">
                <a:latin typeface="Helvetica"/>
                <a:ea typeface="Helvetica"/>
                <a:cs typeface="Helvetica"/>
                <a:sym typeface="Helvetica"/>
              </a:defRPr>
            </a:pPr>
          </a:p>
        </p:txBody>
      </p:sp>
      <p:sp>
        <p:nvSpPr>
          <p:cNvPr id="662" name="Rolling Updates"/>
          <p:cNvSpPr txBox="1"/>
          <p:nvPr>
            <p:ph type="title"/>
          </p:nvPr>
        </p:nvSpPr>
        <p:spPr>
          <a:prstGeom prst="rect">
            <a:avLst/>
          </a:prstGeom>
        </p:spPr>
        <p:txBody>
          <a:bodyPr/>
          <a:lstStyle/>
          <a:p>
            <a:pPr/>
            <a:r>
              <a:t>Rolling Updates</a:t>
            </a:r>
          </a:p>
        </p:txBody>
      </p:sp>
      <p:sp>
        <p:nvSpPr>
          <p:cNvPr id="6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64" name="Application Service"/>
          <p:cNvSpPr/>
          <p:nvPr/>
        </p:nvSpPr>
        <p:spPr>
          <a:xfrm>
            <a:off x="18690195" y="4945164"/>
            <a:ext cx="3582079" cy="2286001"/>
          </a:xfrm>
          <a:prstGeom prst="rect">
            <a:avLst/>
          </a:prstGeom>
          <a:solidFill>
            <a:schemeClr val="accent6"/>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584200">
              <a:defRPr b="1" sz="3800">
                <a:solidFill>
                  <a:srgbClr val="FFFFFF"/>
                </a:solidFill>
                <a:latin typeface="Helvetica"/>
                <a:ea typeface="Helvetica"/>
                <a:cs typeface="Helvetica"/>
                <a:sym typeface="Helvetica"/>
              </a:defRPr>
            </a:lvl1pPr>
          </a:lstStyle>
          <a:p>
            <a:pPr/>
            <a:r>
              <a:t>Application Service</a:t>
            </a:r>
          </a:p>
        </p:txBody>
      </p:sp>
      <p:sp>
        <p:nvSpPr>
          <p:cNvPr id="665" name="Rectangle"/>
          <p:cNvSpPr/>
          <p:nvPr/>
        </p:nvSpPr>
        <p:spPr>
          <a:xfrm>
            <a:off x="10857842" y="4537880"/>
            <a:ext cx="3793044" cy="2512388"/>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666" name="Rectangle"/>
          <p:cNvSpPr/>
          <p:nvPr/>
        </p:nvSpPr>
        <p:spPr>
          <a:xfrm>
            <a:off x="11133197" y="4799223"/>
            <a:ext cx="3242333" cy="1989701"/>
          </a:xfrm>
          <a:prstGeom prst="rect">
            <a:avLst/>
          </a:prstGeom>
          <a:solidFill>
            <a:schemeClr val="accent2"/>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b="1" sz="2600">
                <a:solidFill>
                  <a:srgbClr val="FFFFFF"/>
                </a:solidFill>
                <a:latin typeface="Helvetica"/>
                <a:ea typeface="Helvetica"/>
                <a:cs typeface="Helvetica"/>
                <a:sym typeface="Helvetica"/>
              </a:defRPr>
            </a:pPr>
          </a:p>
        </p:txBody>
      </p:sp>
      <p:pic>
        <p:nvPicPr>
          <p:cNvPr id="667" name="Image" descr="Image"/>
          <p:cNvPicPr>
            <a:picLocks noChangeAspect="1"/>
          </p:cNvPicPr>
          <p:nvPr/>
        </p:nvPicPr>
        <p:blipFill>
          <a:blip r:embed="rId2">
            <a:extLst/>
          </a:blip>
          <a:stretch>
            <a:fillRect/>
          </a:stretch>
        </p:blipFill>
        <p:spPr>
          <a:xfrm>
            <a:off x="11770035" y="5055826"/>
            <a:ext cx="1968659" cy="1476495"/>
          </a:xfrm>
          <a:prstGeom prst="rect">
            <a:avLst/>
          </a:prstGeom>
          <a:ln w="12700">
            <a:miter lim="400000"/>
          </a:ln>
        </p:spPr>
      </p:pic>
      <p:sp>
        <p:nvSpPr>
          <p:cNvPr id="668" name="Rectangle"/>
          <p:cNvSpPr/>
          <p:nvPr/>
        </p:nvSpPr>
        <p:spPr>
          <a:xfrm>
            <a:off x="6482416" y="4537880"/>
            <a:ext cx="3793044" cy="2512388"/>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669" name="Rectangle"/>
          <p:cNvSpPr/>
          <p:nvPr/>
        </p:nvSpPr>
        <p:spPr>
          <a:xfrm>
            <a:off x="6757772" y="4799223"/>
            <a:ext cx="3242332" cy="1989701"/>
          </a:xfrm>
          <a:prstGeom prst="rect">
            <a:avLst/>
          </a:prstGeom>
          <a:solidFill>
            <a:schemeClr val="accent2"/>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584200">
              <a:defRPr b="1" sz="2600">
                <a:solidFill>
                  <a:srgbClr val="FFFFFF"/>
                </a:solidFill>
                <a:latin typeface="Helvetica"/>
                <a:ea typeface="Helvetica"/>
                <a:cs typeface="Helvetica"/>
                <a:sym typeface="Helvetica"/>
              </a:defRPr>
            </a:lvl1pPr>
          </a:lstStyle>
          <a:p>
            <a:pPr/>
            <a:r>
              <a:t> </a:t>
            </a:r>
          </a:p>
        </p:txBody>
      </p:sp>
      <p:pic>
        <p:nvPicPr>
          <p:cNvPr id="670" name="Image" descr="Image"/>
          <p:cNvPicPr>
            <a:picLocks noChangeAspect="1"/>
          </p:cNvPicPr>
          <p:nvPr/>
        </p:nvPicPr>
        <p:blipFill>
          <a:blip r:embed="rId2">
            <a:extLst/>
          </a:blip>
          <a:stretch>
            <a:fillRect/>
          </a:stretch>
        </p:blipFill>
        <p:spPr>
          <a:xfrm>
            <a:off x="7394609" y="5055826"/>
            <a:ext cx="1968659" cy="1476495"/>
          </a:xfrm>
          <a:prstGeom prst="rect">
            <a:avLst/>
          </a:prstGeom>
          <a:ln w="12700">
            <a:miter lim="400000"/>
          </a:ln>
        </p:spPr>
      </p:pic>
      <p:sp>
        <p:nvSpPr>
          <p:cNvPr id="671" name="Rectangle"/>
          <p:cNvSpPr/>
          <p:nvPr/>
        </p:nvSpPr>
        <p:spPr>
          <a:xfrm>
            <a:off x="2106991" y="4537880"/>
            <a:ext cx="3793043" cy="2512388"/>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672" name="Rectangle"/>
          <p:cNvSpPr/>
          <p:nvPr/>
        </p:nvSpPr>
        <p:spPr>
          <a:xfrm>
            <a:off x="2382346" y="4799223"/>
            <a:ext cx="3242333" cy="1989701"/>
          </a:xfrm>
          <a:prstGeom prst="rect">
            <a:avLst/>
          </a:prstGeom>
          <a:solidFill>
            <a:schemeClr val="accent2"/>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b="1" sz="2600">
                <a:solidFill>
                  <a:srgbClr val="FFFFFF"/>
                </a:solidFill>
                <a:latin typeface="Helvetica"/>
                <a:ea typeface="Helvetica"/>
                <a:cs typeface="Helvetica"/>
                <a:sym typeface="Helvetica"/>
              </a:defRPr>
            </a:pPr>
          </a:p>
        </p:txBody>
      </p:sp>
      <p:pic>
        <p:nvPicPr>
          <p:cNvPr id="673" name="Image" descr="Image"/>
          <p:cNvPicPr>
            <a:picLocks noChangeAspect="1"/>
          </p:cNvPicPr>
          <p:nvPr/>
        </p:nvPicPr>
        <p:blipFill>
          <a:blip r:embed="rId2">
            <a:extLst/>
          </a:blip>
          <a:stretch>
            <a:fillRect/>
          </a:stretch>
        </p:blipFill>
        <p:spPr>
          <a:xfrm>
            <a:off x="3019183" y="5055826"/>
            <a:ext cx="1968660" cy="1476495"/>
          </a:xfrm>
          <a:prstGeom prst="rect">
            <a:avLst/>
          </a:prstGeom>
          <a:ln w="12700">
            <a:miter lim="400000"/>
          </a:ln>
        </p:spPr>
      </p:pic>
      <p:sp>
        <p:nvSpPr>
          <p:cNvPr id="674" name="1"/>
          <p:cNvSpPr/>
          <p:nvPr/>
        </p:nvSpPr>
        <p:spPr>
          <a:xfrm>
            <a:off x="4635199" y="4789410"/>
            <a:ext cx="762001" cy="760227"/>
          </a:xfrm>
          <a:prstGeom prst="ellipse">
            <a:avLst/>
          </a:prstGeom>
          <a:solidFill>
            <a:schemeClr val="accent5"/>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1</a:t>
            </a:r>
          </a:p>
        </p:txBody>
      </p:sp>
      <p:sp>
        <p:nvSpPr>
          <p:cNvPr id="675" name="1"/>
          <p:cNvSpPr/>
          <p:nvPr/>
        </p:nvSpPr>
        <p:spPr>
          <a:xfrm>
            <a:off x="8996269" y="4789410"/>
            <a:ext cx="762001" cy="760227"/>
          </a:xfrm>
          <a:prstGeom prst="ellipse">
            <a:avLst/>
          </a:prstGeom>
          <a:solidFill>
            <a:schemeClr val="accent5"/>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1</a:t>
            </a:r>
          </a:p>
        </p:txBody>
      </p:sp>
      <p:sp>
        <p:nvSpPr>
          <p:cNvPr id="676" name="1"/>
          <p:cNvSpPr/>
          <p:nvPr/>
        </p:nvSpPr>
        <p:spPr>
          <a:xfrm>
            <a:off x="13357338" y="4789410"/>
            <a:ext cx="762001" cy="760227"/>
          </a:xfrm>
          <a:prstGeom prst="ellipse">
            <a:avLst/>
          </a:prstGeom>
          <a:solidFill>
            <a:schemeClr val="accent5"/>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1</a:t>
            </a:r>
          </a:p>
        </p:txBody>
      </p:sp>
      <p:sp>
        <p:nvSpPr>
          <p:cNvPr id="677" name="Rectangle"/>
          <p:cNvSpPr/>
          <p:nvPr/>
        </p:nvSpPr>
        <p:spPr>
          <a:xfrm>
            <a:off x="1692823" y="8980588"/>
            <a:ext cx="13372229" cy="3123240"/>
          </a:xfrm>
          <a:prstGeom prst="rect">
            <a:avLst/>
          </a:prstGeom>
          <a:ln w="50800">
            <a:solidFill>
              <a:schemeClr val="accent5"/>
            </a:solidFill>
            <a:custDash>
              <a:ds d="600000" sp="600000"/>
            </a:custDash>
            <a:miter lim="400000"/>
          </a:ln>
        </p:spPr>
        <p:txBody>
          <a:bodyPr lIns="50800" tIns="50800" rIns="50800" bIns="50800"/>
          <a:lstStyle/>
          <a:p>
            <a:pPr>
              <a:defRPr b="1" sz="3200">
                <a:latin typeface="Helvetica"/>
                <a:ea typeface="Helvetica"/>
                <a:cs typeface="Helvetica"/>
                <a:sym typeface="Helvetica"/>
              </a:defRPr>
            </a:pPr>
          </a:p>
        </p:txBody>
      </p:sp>
      <p:sp>
        <p:nvSpPr>
          <p:cNvPr id="678" name="Rectangle"/>
          <p:cNvSpPr/>
          <p:nvPr/>
        </p:nvSpPr>
        <p:spPr>
          <a:xfrm>
            <a:off x="10857842" y="9286014"/>
            <a:ext cx="3793044" cy="2512388"/>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679" name="Rectangle"/>
          <p:cNvSpPr/>
          <p:nvPr/>
        </p:nvSpPr>
        <p:spPr>
          <a:xfrm>
            <a:off x="11133197" y="9547357"/>
            <a:ext cx="3242333" cy="1989701"/>
          </a:xfrm>
          <a:prstGeom prst="rect">
            <a:avLst/>
          </a:prstGeom>
          <a:solidFill>
            <a:schemeClr val="accent2"/>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b="1" sz="2600">
                <a:solidFill>
                  <a:srgbClr val="FFFFFF"/>
                </a:solidFill>
                <a:latin typeface="Helvetica"/>
                <a:ea typeface="Helvetica"/>
                <a:cs typeface="Helvetica"/>
                <a:sym typeface="Helvetica"/>
              </a:defRPr>
            </a:pPr>
          </a:p>
        </p:txBody>
      </p:sp>
      <p:pic>
        <p:nvPicPr>
          <p:cNvPr id="680" name="Image" descr="Image"/>
          <p:cNvPicPr>
            <a:picLocks noChangeAspect="1"/>
          </p:cNvPicPr>
          <p:nvPr/>
        </p:nvPicPr>
        <p:blipFill>
          <a:blip r:embed="rId2">
            <a:extLst/>
          </a:blip>
          <a:stretch>
            <a:fillRect/>
          </a:stretch>
        </p:blipFill>
        <p:spPr>
          <a:xfrm>
            <a:off x="11770035" y="9803960"/>
            <a:ext cx="1968659" cy="1476495"/>
          </a:xfrm>
          <a:prstGeom prst="rect">
            <a:avLst/>
          </a:prstGeom>
          <a:ln w="12700">
            <a:miter lim="400000"/>
          </a:ln>
        </p:spPr>
      </p:pic>
      <p:sp>
        <p:nvSpPr>
          <p:cNvPr id="681" name="Rectangle"/>
          <p:cNvSpPr/>
          <p:nvPr/>
        </p:nvSpPr>
        <p:spPr>
          <a:xfrm>
            <a:off x="6482416" y="9286014"/>
            <a:ext cx="3793044" cy="2512388"/>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682" name="Rectangle"/>
          <p:cNvSpPr/>
          <p:nvPr/>
        </p:nvSpPr>
        <p:spPr>
          <a:xfrm>
            <a:off x="6757772" y="9547357"/>
            <a:ext cx="3242332" cy="1989701"/>
          </a:xfrm>
          <a:prstGeom prst="rect">
            <a:avLst/>
          </a:prstGeom>
          <a:solidFill>
            <a:schemeClr val="accent2"/>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b="1" sz="2600">
                <a:solidFill>
                  <a:srgbClr val="FFFFFF"/>
                </a:solidFill>
                <a:latin typeface="Helvetica"/>
                <a:ea typeface="Helvetica"/>
                <a:cs typeface="Helvetica"/>
                <a:sym typeface="Helvetica"/>
              </a:defRPr>
            </a:pPr>
          </a:p>
        </p:txBody>
      </p:sp>
      <p:pic>
        <p:nvPicPr>
          <p:cNvPr id="683" name="Image" descr="Image"/>
          <p:cNvPicPr>
            <a:picLocks noChangeAspect="1"/>
          </p:cNvPicPr>
          <p:nvPr/>
        </p:nvPicPr>
        <p:blipFill>
          <a:blip r:embed="rId2">
            <a:extLst/>
          </a:blip>
          <a:stretch>
            <a:fillRect/>
          </a:stretch>
        </p:blipFill>
        <p:spPr>
          <a:xfrm>
            <a:off x="7394609" y="9803960"/>
            <a:ext cx="1968659" cy="1476495"/>
          </a:xfrm>
          <a:prstGeom prst="rect">
            <a:avLst/>
          </a:prstGeom>
          <a:ln w="12700">
            <a:miter lim="400000"/>
          </a:ln>
        </p:spPr>
      </p:pic>
      <p:sp>
        <p:nvSpPr>
          <p:cNvPr id="684" name="Rectangle"/>
          <p:cNvSpPr/>
          <p:nvPr/>
        </p:nvSpPr>
        <p:spPr>
          <a:xfrm>
            <a:off x="2106991" y="9286014"/>
            <a:ext cx="3793043" cy="2512388"/>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685" name="Rectangle"/>
          <p:cNvSpPr/>
          <p:nvPr/>
        </p:nvSpPr>
        <p:spPr>
          <a:xfrm>
            <a:off x="2382346" y="9547357"/>
            <a:ext cx="3242333" cy="1989701"/>
          </a:xfrm>
          <a:prstGeom prst="rect">
            <a:avLst/>
          </a:prstGeom>
          <a:solidFill>
            <a:schemeClr val="accent2"/>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b="1" sz="2600">
                <a:solidFill>
                  <a:srgbClr val="FFFFFF"/>
                </a:solidFill>
                <a:latin typeface="Helvetica"/>
                <a:ea typeface="Helvetica"/>
                <a:cs typeface="Helvetica"/>
                <a:sym typeface="Helvetica"/>
              </a:defRPr>
            </a:pPr>
          </a:p>
        </p:txBody>
      </p:sp>
      <p:pic>
        <p:nvPicPr>
          <p:cNvPr id="686" name="Image" descr="Image"/>
          <p:cNvPicPr>
            <a:picLocks noChangeAspect="1"/>
          </p:cNvPicPr>
          <p:nvPr/>
        </p:nvPicPr>
        <p:blipFill>
          <a:blip r:embed="rId2">
            <a:extLst/>
          </a:blip>
          <a:stretch>
            <a:fillRect/>
          </a:stretch>
        </p:blipFill>
        <p:spPr>
          <a:xfrm>
            <a:off x="3019183" y="9803960"/>
            <a:ext cx="1968660" cy="1476495"/>
          </a:xfrm>
          <a:prstGeom prst="rect">
            <a:avLst/>
          </a:prstGeom>
          <a:ln w="12700">
            <a:miter lim="400000"/>
          </a:ln>
        </p:spPr>
      </p:pic>
      <p:sp>
        <p:nvSpPr>
          <p:cNvPr id="687" name="2"/>
          <p:cNvSpPr/>
          <p:nvPr/>
        </p:nvSpPr>
        <p:spPr>
          <a:xfrm>
            <a:off x="4635199" y="9537544"/>
            <a:ext cx="762001" cy="760227"/>
          </a:xfrm>
          <a:prstGeom prst="ellipse">
            <a:avLst/>
          </a:prstGeom>
          <a:solidFill>
            <a:schemeClr val="accent5"/>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2</a:t>
            </a:r>
          </a:p>
        </p:txBody>
      </p:sp>
      <p:sp>
        <p:nvSpPr>
          <p:cNvPr id="688" name="2"/>
          <p:cNvSpPr/>
          <p:nvPr/>
        </p:nvSpPr>
        <p:spPr>
          <a:xfrm>
            <a:off x="8996269" y="9537544"/>
            <a:ext cx="762001" cy="760227"/>
          </a:xfrm>
          <a:prstGeom prst="ellipse">
            <a:avLst/>
          </a:prstGeom>
          <a:solidFill>
            <a:schemeClr val="accent5"/>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2</a:t>
            </a:r>
          </a:p>
        </p:txBody>
      </p:sp>
      <p:sp>
        <p:nvSpPr>
          <p:cNvPr id="689" name="2"/>
          <p:cNvSpPr/>
          <p:nvPr/>
        </p:nvSpPr>
        <p:spPr>
          <a:xfrm>
            <a:off x="13357338" y="9537544"/>
            <a:ext cx="762001" cy="760227"/>
          </a:xfrm>
          <a:prstGeom prst="ellipse">
            <a:avLst/>
          </a:prstGeom>
          <a:solidFill>
            <a:schemeClr val="accent5"/>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2</a:t>
            </a:r>
          </a:p>
        </p:txBody>
      </p:sp>
      <p:sp>
        <p:nvSpPr>
          <p:cNvPr id="690" name="etcd"/>
          <p:cNvSpPr/>
          <p:nvPr/>
        </p:nvSpPr>
        <p:spPr>
          <a:xfrm>
            <a:off x="18700949" y="8950526"/>
            <a:ext cx="3560571" cy="2260601"/>
          </a:xfrm>
          <a:prstGeom prst="rect">
            <a:avLst/>
          </a:prstGeom>
          <a:solidFill>
            <a:schemeClr val="accent1">
              <a:hueOff val="47394"/>
              <a:satOff val="-25753"/>
              <a:lumOff val="-7544"/>
            </a:schemeClr>
          </a:solidFill>
          <a:ln w="254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FFFFF"/>
                </a:solidFill>
                <a:latin typeface="Helvetica"/>
                <a:ea typeface="Helvetica"/>
                <a:cs typeface="Helvetica"/>
                <a:sym typeface="Helvetica"/>
              </a:defRPr>
            </a:lvl1pPr>
          </a:lstStyle>
          <a:p>
            <a:pPr/>
            <a:r>
              <a:t>etcd</a:t>
            </a:r>
          </a:p>
        </p:txBody>
      </p:sp>
      <p:cxnSp>
        <p:nvCxnSpPr>
          <p:cNvPr id="691" name="Connection Line"/>
          <p:cNvCxnSpPr>
            <a:stCxn id="690" idx="0"/>
            <a:endCxn id="664" idx="0"/>
          </p:cNvCxnSpPr>
          <p:nvPr/>
        </p:nvCxnSpPr>
        <p:spPr>
          <a:xfrm flipV="1">
            <a:off x="20481234" y="6088164"/>
            <a:ext cx="1" cy="3992663"/>
          </a:xfrm>
          <a:prstGeom prst="straightConnector1">
            <a:avLst/>
          </a:prstGeom>
          <a:ln w="101600">
            <a:solidFill>
              <a:srgbClr val="000000"/>
            </a:solidFill>
            <a:miter lim="400000"/>
            <a:headEnd type="triangle"/>
          </a:ln>
        </p:spPr>
      </p:cxnSp>
      <p:sp>
        <p:nvSpPr>
          <p:cNvPr id="692" name="webapp-rc"/>
          <p:cNvSpPr txBox="1"/>
          <p:nvPr/>
        </p:nvSpPr>
        <p:spPr>
          <a:xfrm>
            <a:off x="11866289" y="3309344"/>
            <a:ext cx="320738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webapp-rc</a:t>
            </a:r>
          </a:p>
        </p:txBody>
      </p:sp>
      <p:sp>
        <p:nvSpPr>
          <p:cNvPr id="693" name="webapp-rc-xxxx"/>
          <p:cNvSpPr txBox="1"/>
          <p:nvPr/>
        </p:nvSpPr>
        <p:spPr>
          <a:xfrm>
            <a:off x="10409944" y="8031436"/>
            <a:ext cx="468884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webapp-rc-xxxx</a:t>
            </a:r>
          </a:p>
        </p:txBody>
      </p:sp>
      <p:sp>
        <p:nvSpPr>
          <p:cNvPr id="702" name="Connection Line"/>
          <p:cNvSpPr/>
          <p:nvPr/>
        </p:nvSpPr>
        <p:spPr>
          <a:xfrm>
            <a:off x="14603665" y="6226772"/>
            <a:ext cx="4802481" cy="2711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8286" y="4266"/>
                  <a:pt x="15486" y="11466"/>
                  <a:pt x="21600" y="21600"/>
                </a:cubicBezTo>
              </a:path>
            </a:pathLst>
          </a:custGeom>
          <a:ln w="50800">
            <a:solidFill>
              <a:srgbClr val="000000"/>
            </a:solidFill>
            <a:miter lim="400000"/>
            <a:tailEnd type="triangle"/>
          </a:ln>
        </p:spPr>
        <p:txBody>
          <a:bodyPr/>
          <a:lstStyle/>
          <a:p>
            <a:pPr/>
          </a:p>
        </p:txBody>
      </p:sp>
      <p:cxnSp>
        <p:nvCxnSpPr>
          <p:cNvPr id="695" name="Connection Line"/>
          <p:cNvCxnSpPr>
            <a:stCxn id="668" idx="0"/>
            <a:endCxn id="690" idx="0"/>
          </p:cNvCxnSpPr>
          <p:nvPr/>
        </p:nvCxnSpPr>
        <p:spPr>
          <a:xfrm>
            <a:off x="8378937" y="5794073"/>
            <a:ext cx="12102298" cy="4286754"/>
          </a:xfrm>
          <a:prstGeom prst="straightConnector1">
            <a:avLst/>
          </a:prstGeom>
          <a:ln w="50800">
            <a:solidFill>
              <a:srgbClr val="000000"/>
            </a:solidFill>
            <a:miter lim="400000"/>
            <a:tailEnd type="triangle"/>
          </a:ln>
        </p:spPr>
      </p:cxnSp>
      <p:cxnSp>
        <p:nvCxnSpPr>
          <p:cNvPr id="696" name="Connection Line"/>
          <p:cNvCxnSpPr>
            <a:stCxn id="684" idx="0"/>
            <a:endCxn id="690" idx="0"/>
          </p:cNvCxnSpPr>
          <p:nvPr/>
        </p:nvCxnSpPr>
        <p:spPr>
          <a:xfrm flipV="1">
            <a:off x="4003512" y="10080826"/>
            <a:ext cx="16477723" cy="461383"/>
          </a:xfrm>
          <a:prstGeom prst="straightConnector1">
            <a:avLst/>
          </a:prstGeom>
          <a:ln w="50800">
            <a:solidFill>
              <a:srgbClr val="000000"/>
            </a:solidFill>
            <a:miter lim="400000"/>
            <a:tailEnd type="triangle"/>
          </a:ln>
        </p:spPr>
      </p:cxnSp>
      <p:cxnSp>
        <p:nvCxnSpPr>
          <p:cNvPr id="697" name="Connection Line"/>
          <p:cNvCxnSpPr>
            <a:stCxn id="671" idx="0"/>
            <a:endCxn id="690" idx="0"/>
          </p:cNvCxnSpPr>
          <p:nvPr/>
        </p:nvCxnSpPr>
        <p:spPr>
          <a:xfrm>
            <a:off x="4003512" y="5794073"/>
            <a:ext cx="16477723" cy="4286754"/>
          </a:xfrm>
          <a:prstGeom prst="straightConnector1">
            <a:avLst/>
          </a:prstGeom>
          <a:ln w="50800">
            <a:solidFill>
              <a:srgbClr val="000000"/>
            </a:solidFill>
            <a:miter lim="400000"/>
            <a:tailEnd type="triangle"/>
          </a:ln>
        </p:spPr>
      </p:cxnSp>
      <p:cxnSp>
        <p:nvCxnSpPr>
          <p:cNvPr id="698" name="Connection Line"/>
          <p:cNvCxnSpPr>
            <a:stCxn id="681" idx="0"/>
            <a:endCxn id="690" idx="0"/>
          </p:cNvCxnSpPr>
          <p:nvPr/>
        </p:nvCxnSpPr>
        <p:spPr>
          <a:xfrm flipV="1">
            <a:off x="8378937" y="10080826"/>
            <a:ext cx="12102298" cy="461383"/>
          </a:xfrm>
          <a:prstGeom prst="straightConnector1">
            <a:avLst/>
          </a:prstGeom>
          <a:ln w="50800">
            <a:solidFill>
              <a:srgbClr val="000000"/>
            </a:solidFill>
            <a:miter lim="400000"/>
            <a:tailEnd type="triangle"/>
          </a:ln>
        </p:spPr>
      </p:cxnSp>
      <p:cxnSp>
        <p:nvCxnSpPr>
          <p:cNvPr id="699" name="Connection Line"/>
          <p:cNvCxnSpPr>
            <a:stCxn id="678" idx="0"/>
            <a:endCxn id="690" idx="0"/>
          </p:cNvCxnSpPr>
          <p:nvPr/>
        </p:nvCxnSpPr>
        <p:spPr>
          <a:xfrm flipV="1">
            <a:off x="12754363" y="10080826"/>
            <a:ext cx="7726872" cy="461383"/>
          </a:xfrm>
          <a:prstGeom prst="straightConnector1">
            <a:avLst/>
          </a:prstGeom>
          <a:ln w="50800">
            <a:solidFill>
              <a:srgbClr val="000000"/>
            </a:solidFill>
            <a:miter lim="400000"/>
            <a:tailEnd type="triangle"/>
          </a:ln>
        </p:spPr>
      </p:cxnSp>
      <p:sp>
        <p:nvSpPr>
          <p:cNvPr id="700" name="webapp-rc"/>
          <p:cNvSpPr txBox="1"/>
          <p:nvPr/>
        </p:nvSpPr>
        <p:spPr>
          <a:xfrm>
            <a:off x="11866289" y="8033414"/>
            <a:ext cx="320738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webapp-rc</a:t>
            </a:r>
          </a:p>
        </p:txBody>
      </p:sp>
      <p:sp>
        <p:nvSpPr>
          <p:cNvPr id="701" name="https://github.com/arun-gupta/kubernetes-java-sample/tree/master/rolling-update"/>
          <p:cNvSpPr txBox="1"/>
          <p:nvPr/>
        </p:nvSpPr>
        <p:spPr>
          <a:xfrm>
            <a:off x="5713161" y="13137204"/>
            <a:ext cx="1391183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https://github.com/arun-gupta/kubernetes-java-sample/tree/master/rolling-update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9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677"/>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684"/>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681"/>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678"/>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687"/>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688"/>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689"/>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9" fill="hold">
                                  <p:stCondLst>
                                    <p:cond delay="0"/>
                                  </p:stCondLst>
                                  <p:iterate type="el" backwards="0">
                                    <p:tmAbs val="0"/>
                                  </p:iterate>
                                  <p:childTnLst>
                                    <p:set>
                                      <p:cBhvr>
                                        <p:cTn id="30" fill="hold"/>
                                        <p:tgtEl>
                                          <p:spTgt spid="685"/>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10" fill="hold">
                                  <p:stCondLst>
                                    <p:cond delay="0"/>
                                  </p:stCondLst>
                                  <p:iterate type="el" backwards="0">
                                    <p:tmAbs val="0"/>
                                  </p:iterate>
                                  <p:childTnLst>
                                    <p:set>
                                      <p:cBhvr>
                                        <p:cTn id="33" fill="hold"/>
                                        <p:tgtEl>
                                          <p:spTgt spid="682"/>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11" fill="hold">
                                  <p:stCondLst>
                                    <p:cond delay="0"/>
                                  </p:stCondLst>
                                  <p:iterate type="el" backwards="0">
                                    <p:tmAbs val="0"/>
                                  </p:iterate>
                                  <p:childTnLst>
                                    <p:set>
                                      <p:cBhvr>
                                        <p:cTn id="36" fill="hold"/>
                                        <p:tgtEl>
                                          <p:spTgt spid="679"/>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12" fill="hold">
                                  <p:stCondLst>
                                    <p:cond delay="0"/>
                                  </p:stCondLst>
                                  <p:iterate type="el" backwards="0">
                                    <p:tmAbs val="0"/>
                                  </p:iterate>
                                  <p:childTnLst>
                                    <p:set>
                                      <p:cBhvr>
                                        <p:cTn id="39" fill="hold"/>
                                        <p:tgtEl>
                                          <p:spTgt spid="686"/>
                                        </p:tgtEl>
                                        <p:attrNameLst>
                                          <p:attrName>style.visibility</p:attrName>
                                        </p:attrNameLst>
                                      </p:cBhvr>
                                      <p:to>
                                        <p:strVal val="visible"/>
                                      </p:to>
                                    </p:set>
                                  </p:childTnLst>
                                </p:cTn>
                              </p:par>
                            </p:childTnLst>
                          </p:cTn>
                        </p:par>
                        <p:par>
                          <p:cTn id="40" fill="hold">
                            <p:stCondLst>
                              <p:cond delay="0"/>
                            </p:stCondLst>
                            <p:childTnLst>
                              <p:par>
                                <p:cTn id="41" presetClass="entr" nodeType="afterEffect" presetSubtype="0" presetID="1" grpId="13" fill="hold">
                                  <p:stCondLst>
                                    <p:cond delay="0"/>
                                  </p:stCondLst>
                                  <p:iterate type="el" backwards="0">
                                    <p:tmAbs val="0"/>
                                  </p:iterate>
                                  <p:childTnLst>
                                    <p:set>
                                      <p:cBhvr>
                                        <p:cTn id="42" fill="hold"/>
                                        <p:tgtEl>
                                          <p:spTgt spid="683"/>
                                        </p:tgtEl>
                                        <p:attrNameLst>
                                          <p:attrName>style.visibility</p:attrName>
                                        </p:attrNameLst>
                                      </p:cBhvr>
                                      <p:to>
                                        <p:strVal val="visible"/>
                                      </p:to>
                                    </p:set>
                                  </p:childTnLst>
                                </p:cTn>
                              </p:par>
                            </p:childTnLst>
                          </p:cTn>
                        </p:par>
                        <p:par>
                          <p:cTn id="43" fill="hold">
                            <p:stCondLst>
                              <p:cond delay="0"/>
                            </p:stCondLst>
                            <p:childTnLst>
                              <p:par>
                                <p:cTn id="44" presetClass="entr" nodeType="afterEffect" presetSubtype="0" presetID="1" grpId="14" fill="hold">
                                  <p:stCondLst>
                                    <p:cond delay="0"/>
                                  </p:stCondLst>
                                  <p:iterate type="el" backwards="0">
                                    <p:tmAbs val="0"/>
                                  </p:iterate>
                                  <p:childTnLst>
                                    <p:set>
                                      <p:cBhvr>
                                        <p:cTn id="45" fill="hold"/>
                                        <p:tgtEl>
                                          <p:spTgt spid="68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0" presetID="1" grpId="15" fill="hold">
                                  <p:stCondLst>
                                    <p:cond delay="0"/>
                                  </p:stCondLst>
                                  <p:iterate type="el" backwards="0">
                                    <p:tmAbs val="0"/>
                                  </p:iterate>
                                  <p:childTnLst>
                                    <p:set>
                                      <p:cBhvr>
                                        <p:cTn id="49" fill="hold"/>
                                        <p:tgtEl>
                                          <p:spTgt spid="699"/>
                                        </p:tgtEl>
                                        <p:attrNameLst>
                                          <p:attrName>style.visibility</p:attrName>
                                        </p:attrNameLst>
                                      </p:cBhvr>
                                      <p:to>
                                        <p:strVal val="visible"/>
                                      </p:to>
                                    </p:set>
                                  </p:childTnLst>
                                </p:cTn>
                              </p:par>
                            </p:childTnLst>
                          </p:cTn>
                        </p:par>
                        <p:par>
                          <p:cTn id="50" fill="hold">
                            <p:stCondLst>
                              <p:cond delay="0"/>
                            </p:stCondLst>
                            <p:childTnLst>
                              <p:par>
                                <p:cTn id="51" presetClass="entr" nodeType="afterEffect" presetSubtype="0" presetID="1" grpId="16" fill="hold">
                                  <p:stCondLst>
                                    <p:cond delay="0"/>
                                  </p:stCondLst>
                                  <p:iterate type="el" backwards="0">
                                    <p:tmAbs val="0"/>
                                  </p:iterate>
                                  <p:childTnLst>
                                    <p:set>
                                      <p:cBhvr>
                                        <p:cTn id="52" fill="hold"/>
                                        <p:tgtEl>
                                          <p:spTgt spid="698"/>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17" fill="hold">
                                  <p:stCondLst>
                                    <p:cond delay="0"/>
                                  </p:stCondLst>
                                  <p:iterate type="el" backwards="0">
                                    <p:tmAbs val="0"/>
                                  </p:iterate>
                                  <p:childTnLst>
                                    <p:set>
                                      <p:cBhvr>
                                        <p:cTn id="55" fill="hold"/>
                                        <p:tgtEl>
                                          <p:spTgt spid="69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Class="exit" nodeType="clickEffect" presetSubtype="0" presetID="1" grpId="18" fill="hold">
                                  <p:stCondLst>
                                    <p:cond delay="0"/>
                                  </p:stCondLst>
                                  <p:iterate type="el" backwards="0">
                                    <p:tmAbs val="0"/>
                                  </p:iterate>
                                  <p:childTnLst>
                                    <p:set>
                                      <p:cBhvr>
                                        <p:cTn id="59" fill="hold">
                                          <p:stCondLst>
                                            <p:cond delay="0"/>
                                          </p:stCondLst>
                                        </p:cTn>
                                        <p:tgtEl>
                                          <p:spTgt spid="665"/>
                                        </p:tgtEl>
                                        <p:attrNameLst>
                                          <p:attrName>style.visibility</p:attrName>
                                        </p:attrNameLst>
                                      </p:cBhvr>
                                      <p:to>
                                        <p:strVal val="hidden"/>
                                      </p:to>
                                    </p:set>
                                  </p:childTnLst>
                                </p:cTn>
                              </p:par>
                            </p:childTnLst>
                          </p:cTn>
                        </p:par>
                        <p:par>
                          <p:cTn id="60" fill="hold">
                            <p:stCondLst>
                              <p:cond delay="0"/>
                            </p:stCondLst>
                            <p:childTnLst>
                              <p:par>
                                <p:cTn id="61" presetClass="exit" nodeType="afterEffect" presetSubtype="0" presetID="1" grpId="19" fill="hold">
                                  <p:stCondLst>
                                    <p:cond delay="0"/>
                                  </p:stCondLst>
                                  <p:iterate type="el" backwards="0">
                                    <p:tmAbs val="0"/>
                                  </p:iterate>
                                  <p:childTnLst>
                                    <p:set>
                                      <p:cBhvr>
                                        <p:cTn id="62" fill="hold">
                                          <p:stCondLst>
                                            <p:cond delay="0"/>
                                          </p:stCondLst>
                                        </p:cTn>
                                        <p:tgtEl>
                                          <p:spTgt spid="676"/>
                                        </p:tgtEl>
                                        <p:attrNameLst>
                                          <p:attrName>style.visibility</p:attrName>
                                        </p:attrNameLst>
                                      </p:cBhvr>
                                      <p:to>
                                        <p:strVal val="hidden"/>
                                      </p:to>
                                    </p:set>
                                  </p:childTnLst>
                                </p:cTn>
                              </p:par>
                            </p:childTnLst>
                          </p:cTn>
                        </p:par>
                        <p:par>
                          <p:cTn id="63" fill="hold">
                            <p:stCondLst>
                              <p:cond delay="0"/>
                            </p:stCondLst>
                            <p:childTnLst>
                              <p:par>
                                <p:cTn id="64" presetClass="exit" nodeType="afterEffect" presetSubtype="0" presetID="1" grpId="20" fill="hold">
                                  <p:stCondLst>
                                    <p:cond delay="0"/>
                                  </p:stCondLst>
                                  <p:iterate type="el" backwards="0">
                                    <p:tmAbs val="0"/>
                                  </p:iterate>
                                  <p:childTnLst>
                                    <p:set>
                                      <p:cBhvr>
                                        <p:cTn id="65" fill="hold">
                                          <p:stCondLst>
                                            <p:cond delay="0"/>
                                          </p:stCondLst>
                                        </p:cTn>
                                        <p:tgtEl>
                                          <p:spTgt spid="666"/>
                                        </p:tgtEl>
                                        <p:attrNameLst>
                                          <p:attrName>style.visibility</p:attrName>
                                        </p:attrNameLst>
                                      </p:cBhvr>
                                      <p:to>
                                        <p:strVal val="hidden"/>
                                      </p:to>
                                    </p:set>
                                  </p:childTnLst>
                                </p:cTn>
                              </p:par>
                            </p:childTnLst>
                          </p:cTn>
                        </p:par>
                        <p:par>
                          <p:cTn id="66" fill="hold">
                            <p:stCondLst>
                              <p:cond delay="0"/>
                            </p:stCondLst>
                            <p:childTnLst>
                              <p:par>
                                <p:cTn id="67" presetClass="exit" nodeType="afterEffect" presetSubtype="0" presetID="1" grpId="21" fill="hold">
                                  <p:stCondLst>
                                    <p:cond delay="0"/>
                                  </p:stCondLst>
                                  <p:iterate type="el" backwards="0">
                                    <p:tmAbs val="0"/>
                                  </p:iterate>
                                  <p:childTnLst>
                                    <p:set>
                                      <p:cBhvr>
                                        <p:cTn id="68" fill="hold">
                                          <p:stCondLst>
                                            <p:cond delay="0"/>
                                          </p:stCondLst>
                                        </p:cTn>
                                        <p:tgtEl>
                                          <p:spTgt spid="667"/>
                                        </p:tgtEl>
                                        <p:attrNameLst>
                                          <p:attrName>style.visibility</p:attrName>
                                        </p:attrNameLst>
                                      </p:cBhvr>
                                      <p:to>
                                        <p:strVal val="hidden"/>
                                      </p:to>
                                    </p:set>
                                  </p:childTnLst>
                                </p:cTn>
                              </p:par>
                            </p:childTnLst>
                          </p:cTn>
                        </p:par>
                        <p:par>
                          <p:cTn id="69" fill="hold">
                            <p:stCondLst>
                              <p:cond delay="0"/>
                            </p:stCondLst>
                            <p:childTnLst>
                              <p:par>
                                <p:cTn id="70" presetClass="exit" nodeType="afterEffect" presetSubtype="0" presetID="1" grpId="22" fill="hold">
                                  <p:stCondLst>
                                    <p:cond delay="0"/>
                                  </p:stCondLst>
                                  <p:iterate type="el" backwards="0">
                                    <p:tmAbs val="0"/>
                                  </p:iterate>
                                  <p:childTnLst>
                                    <p:set>
                                      <p:cBhvr>
                                        <p:cTn id="71" fill="hold">
                                          <p:stCondLst>
                                            <p:cond delay="0"/>
                                          </p:stCondLst>
                                        </p:cTn>
                                        <p:tgtEl>
                                          <p:spTgt spid="702"/>
                                        </p:tgtEl>
                                        <p:attrNameLst>
                                          <p:attrName>style.visibility</p:attrName>
                                        </p:attrNameLst>
                                      </p:cBhvr>
                                      <p:to>
                                        <p:strVal val="hidden"/>
                                      </p:to>
                                    </p:set>
                                  </p:childTnLst>
                                </p:cTn>
                              </p:par>
                            </p:childTnLst>
                          </p:cTn>
                        </p:par>
                        <p:par>
                          <p:cTn id="72" fill="hold">
                            <p:stCondLst>
                              <p:cond delay="0"/>
                            </p:stCondLst>
                            <p:childTnLst>
                              <p:par>
                                <p:cTn id="73" presetClass="exit" nodeType="afterEffect" presetSubtype="0" presetID="1" grpId="23" fill="hold">
                                  <p:stCondLst>
                                    <p:cond delay="0"/>
                                  </p:stCondLst>
                                  <p:iterate type="el" backwards="0">
                                    <p:tmAbs val="0"/>
                                  </p:iterate>
                                  <p:childTnLst>
                                    <p:set>
                                      <p:cBhvr>
                                        <p:cTn id="74" fill="hold">
                                          <p:stCondLst>
                                            <p:cond delay="0"/>
                                          </p:stCondLst>
                                        </p:cTn>
                                        <p:tgtEl>
                                          <p:spTgt spid="668"/>
                                        </p:tgtEl>
                                        <p:attrNameLst>
                                          <p:attrName>style.visibility</p:attrName>
                                        </p:attrNameLst>
                                      </p:cBhvr>
                                      <p:to>
                                        <p:strVal val="hidden"/>
                                      </p:to>
                                    </p:set>
                                  </p:childTnLst>
                                </p:cTn>
                              </p:par>
                            </p:childTnLst>
                          </p:cTn>
                        </p:par>
                        <p:par>
                          <p:cTn id="75" fill="hold">
                            <p:stCondLst>
                              <p:cond delay="0"/>
                            </p:stCondLst>
                            <p:childTnLst>
                              <p:par>
                                <p:cTn id="76" presetClass="exit" nodeType="afterEffect" presetSubtype="0" presetID="1" grpId="24" fill="hold">
                                  <p:stCondLst>
                                    <p:cond delay="0"/>
                                  </p:stCondLst>
                                  <p:iterate type="el" backwards="0">
                                    <p:tmAbs val="0"/>
                                  </p:iterate>
                                  <p:childTnLst>
                                    <p:set>
                                      <p:cBhvr>
                                        <p:cTn id="77" fill="hold">
                                          <p:stCondLst>
                                            <p:cond delay="0"/>
                                          </p:stCondLst>
                                        </p:cTn>
                                        <p:tgtEl>
                                          <p:spTgt spid="675"/>
                                        </p:tgtEl>
                                        <p:attrNameLst>
                                          <p:attrName>style.visibility</p:attrName>
                                        </p:attrNameLst>
                                      </p:cBhvr>
                                      <p:to>
                                        <p:strVal val="hidden"/>
                                      </p:to>
                                    </p:set>
                                  </p:childTnLst>
                                </p:cTn>
                              </p:par>
                            </p:childTnLst>
                          </p:cTn>
                        </p:par>
                        <p:par>
                          <p:cTn id="78" fill="hold">
                            <p:stCondLst>
                              <p:cond delay="0"/>
                            </p:stCondLst>
                            <p:childTnLst>
                              <p:par>
                                <p:cTn id="79" presetClass="exit" nodeType="afterEffect" presetSubtype="0" presetID="1" grpId="25" fill="hold">
                                  <p:stCondLst>
                                    <p:cond delay="0"/>
                                  </p:stCondLst>
                                  <p:iterate type="el" backwards="0">
                                    <p:tmAbs val="0"/>
                                  </p:iterate>
                                  <p:childTnLst>
                                    <p:set>
                                      <p:cBhvr>
                                        <p:cTn id="80" fill="hold">
                                          <p:stCondLst>
                                            <p:cond delay="0"/>
                                          </p:stCondLst>
                                        </p:cTn>
                                        <p:tgtEl>
                                          <p:spTgt spid="669"/>
                                        </p:tgtEl>
                                        <p:attrNameLst>
                                          <p:attrName>style.visibility</p:attrName>
                                        </p:attrNameLst>
                                      </p:cBhvr>
                                      <p:to>
                                        <p:strVal val="hidden"/>
                                      </p:to>
                                    </p:set>
                                  </p:childTnLst>
                                </p:cTn>
                              </p:par>
                            </p:childTnLst>
                          </p:cTn>
                        </p:par>
                        <p:par>
                          <p:cTn id="81" fill="hold">
                            <p:stCondLst>
                              <p:cond delay="0"/>
                            </p:stCondLst>
                            <p:childTnLst>
                              <p:par>
                                <p:cTn id="82" presetClass="exit" nodeType="afterEffect" presetSubtype="0" presetID="1" grpId="26" fill="hold">
                                  <p:stCondLst>
                                    <p:cond delay="0"/>
                                  </p:stCondLst>
                                  <p:iterate type="el" backwards="0">
                                    <p:tmAbs val="0"/>
                                  </p:iterate>
                                  <p:childTnLst>
                                    <p:set>
                                      <p:cBhvr>
                                        <p:cTn id="83" fill="hold">
                                          <p:stCondLst>
                                            <p:cond delay="0"/>
                                          </p:stCondLst>
                                        </p:cTn>
                                        <p:tgtEl>
                                          <p:spTgt spid="670"/>
                                        </p:tgtEl>
                                        <p:attrNameLst>
                                          <p:attrName>style.visibility</p:attrName>
                                        </p:attrNameLst>
                                      </p:cBhvr>
                                      <p:to>
                                        <p:strVal val="hidden"/>
                                      </p:to>
                                    </p:set>
                                  </p:childTnLst>
                                </p:cTn>
                              </p:par>
                            </p:childTnLst>
                          </p:cTn>
                        </p:par>
                        <p:par>
                          <p:cTn id="84" fill="hold">
                            <p:stCondLst>
                              <p:cond delay="0"/>
                            </p:stCondLst>
                            <p:childTnLst>
                              <p:par>
                                <p:cTn id="85" presetClass="exit" nodeType="afterEffect" presetSubtype="0" presetID="1" grpId="27" fill="hold">
                                  <p:stCondLst>
                                    <p:cond delay="0"/>
                                  </p:stCondLst>
                                  <p:iterate type="el" backwards="0">
                                    <p:tmAbs val="0"/>
                                  </p:iterate>
                                  <p:childTnLst>
                                    <p:set>
                                      <p:cBhvr>
                                        <p:cTn id="86" fill="hold">
                                          <p:stCondLst>
                                            <p:cond delay="0"/>
                                          </p:stCondLst>
                                        </p:cTn>
                                        <p:tgtEl>
                                          <p:spTgt spid="695"/>
                                        </p:tgtEl>
                                        <p:attrNameLst>
                                          <p:attrName>style.visibility</p:attrName>
                                        </p:attrNameLst>
                                      </p:cBhvr>
                                      <p:to>
                                        <p:strVal val="hidden"/>
                                      </p:to>
                                    </p:set>
                                  </p:childTnLst>
                                </p:cTn>
                              </p:par>
                            </p:childTnLst>
                          </p:cTn>
                        </p:par>
                        <p:par>
                          <p:cTn id="87" fill="hold">
                            <p:stCondLst>
                              <p:cond delay="0"/>
                            </p:stCondLst>
                            <p:childTnLst>
                              <p:par>
                                <p:cTn id="88" presetClass="exit" nodeType="afterEffect" presetSubtype="0" presetID="1" grpId="28" fill="hold">
                                  <p:stCondLst>
                                    <p:cond delay="0"/>
                                  </p:stCondLst>
                                  <p:iterate type="el" backwards="0">
                                    <p:tmAbs val="0"/>
                                  </p:iterate>
                                  <p:childTnLst>
                                    <p:set>
                                      <p:cBhvr>
                                        <p:cTn id="89" fill="hold">
                                          <p:stCondLst>
                                            <p:cond delay="0"/>
                                          </p:stCondLst>
                                        </p:cTn>
                                        <p:tgtEl>
                                          <p:spTgt spid="671"/>
                                        </p:tgtEl>
                                        <p:attrNameLst>
                                          <p:attrName>style.visibility</p:attrName>
                                        </p:attrNameLst>
                                      </p:cBhvr>
                                      <p:to>
                                        <p:strVal val="hidden"/>
                                      </p:to>
                                    </p:set>
                                  </p:childTnLst>
                                </p:cTn>
                              </p:par>
                            </p:childTnLst>
                          </p:cTn>
                        </p:par>
                        <p:par>
                          <p:cTn id="90" fill="hold">
                            <p:stCondLst>
                              <p:cond delay="0"/>
                            </p:stCondLst>
                            <p:childTnLst>
                              <p:par>
                                <p:cTn id="91" presetClass="exit" nodeType="afterEffect" presetSubtype="0" presetID="1" grpId="29" fill="hold">
                                  <p:stCondLst>
                                    <p:cond delay="0"/>
                                  </p:stCondLst>
                                  <p:iterate type="el" backwards="0">
                                    <p:tmAbs val="0"/>
                                  </p:iterate>
                                  <p:childTnLst>
                                    <p:set>
                                      <p:cBhvr>
                                        <p:cTn id="92" fill="hold">
                                          <p:stCondLst>
                                            <p:cond delay="0"/>
                                          </p:stCondLst>
                                        </p:cTn>
                                        <p:tgtEl>
                                          <p:spTgt spid="674"/>
                                        </p:tgtEl>
                                        <p:attrNameLst>
                                          <p:attrName>style.visibility</p:attrName>
                                        </p:attrNameLst>
                                      </p:cBhvr>
                                      <p:to>
                                        <p:strVal val="hidden"/>
                                      </p:to>
                                    </p:set>
                                  </p:childTnLst>
                                </p:cTn>
                              </p:par>
                            </p:childTnLst>
                          </p:cTn>
                        </p:par>
                        <p:par>
                          <p:cTn id="93" fill="hold">
                            <p:stCondLst>
                              <p:cond delay="0"/>
                            </p:stCondLst>
                            <p:childTnLst>
                              <p:par>
                                <p:cTn id="94" presetClass="exit" nodeType="afterEffect" presetSubtype="0" presetID="1" grpId="30" fill="hold">
                                  <p:stCondLst>
                                    <p:cond delay="0"/>
                                  </p:stCondLst>
                                  <p:iterate type="el" backwards="0">
                                    <p:tmAbs val="0"/>
                                  </p:iterate>
                                  <p:childTnLst>
                                    <p:set>
                                      <p:cBhvr>
                                        <p:cTn id="95" fill="hold">
                                          <p:stCondLst>
                                            <p:cond delay="0"/>
                                          </p:stCondLst>
                                        </p:cTn>
                                        <p:tgtEl>
                                          <p:spTgt spid="672"/>
                                        </p:tgtEl>
                                        <p:attrNameLst>
                                          <p:attrName>style.visibility</p:attrName>
                                        </p:attrNameLst>
                                      </p:cBhvr>
                                      <p:to>
                                        <p:strVal val="hidden"/>
                                      </p:to>
                                    </p:set>
                                  </p:childTnLst>
                                </p:cTn>
                              </p:par>
                            </p:childTnLst>
                          </p:cTn>
                        </p:par>
                        <p:par>
                          <p:cTn id="96" fill="hold">
                            <p:stCondLst>
                              <p:cond delay="0"/>
                            </p:stCondLst>
                            <p:childTnLst>
                              <p:par>
                                <p:cTn id="97" presetClass="exit" nodeType="afterEffect" presetSubtype="0" presetID="1" grpId="31" fill="hold">
                                  <p:stCondLst>
                                    <p:cond delay="0"/>
                                  </p:stCondLst>
                                  <p:iterate type="el" backwards="0">
                                    <p:tmAbs val="0"/>
                                  </p:iterate>
                                  <p:childTnLst>
                                    <p:set>
                                      <p:cBhvr>
                                        <p:cTn id="98" fill="hold">
                                          <p:stCondLst>
                                            <p:cond delay="0"/>
                                          </p:stCondLst>
                                        </p:cTn>
                                        <p:tgtEl>
                                          <p:spTgt spid="673"/>
                                        </p:tgtEl>
                                        <p:attrNameLst>
                                          <p:attrName>style.visibility</p:attrName>
                                        </p:attrNameLst>
                                      </p:cBhvr>
                                      <p:to>
                                        <p:strVal val="hidden"/>
                                      </p:to>
                                    </p:set>
                                  </p:childTnLst>
                                </p:cTn>
                              </p:par>
                            </p:childTnLst>
                          </p:cTn>
                        </p:par>
                        <p:par>
                          <p:cTn id="99" fill="hold">
                            <p:stCondLst>
                              <p:cond delay="0"/>
                            </p:stCondLst>
                            <p:childTnLst>
                              <p:par>
                                <p:cTn id="100" presetClass="exit" nodeType="afterEffect" presetSubtype="0" presetID="1" grpId="32" fill="hold">
                                  <p:stCondLst>
                                    <p:cond delay="0"/>
                                  </p:stCondLst>
                                  <p:iterate type="el" backwards="0">
                                    <p:tmAbs val="0"/>
                                  </p:iterate>
                                  <p:childTnLst>
                                    <p:set>
                                      <p:cBhvr>
                                        <p:cTn id="101" fill="hold">
                                          <p:stCondLst>
                                            <p:cond delay="0"/>
                                          </p:stCondLst>
                                        </p:cTn>
                                        <p:tgtEl>
                                          <p:spTgt spid="697"/>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Class="exit" nodeType="clickEffect" presetSubtype="0" presetID="1" grpId="33" fill="hold">
                                  <p:stCondLst>
                                    <p:cond delay="0"/>
                                  </p:stCondLst>
                                  <p:iterate type="el" backwards="0">
                                    <p:tmAbs val="0"/>
                                  </p:iterate>
                                  <p:childTnLst>
                                    <p:set>
                                      <p:cBhvr>
                                        <p:cTn id="105" fill="hold">
                                          <p:stCondLst>
                                            <p:cond delay="0"/>
                                          </p:stCondLst>
                                        </p:cTn>
                                        <p:tgtEl>
                                          <p:spTgt spid="692"/>
                                        </p:tgtEl>
                                        <p:attrNameLst>
                                          <p:attrName>style.visibility</p:attrName>
                                        </p:attrNameLst>
                                      </p:cBhvr>
                                      <p:to>
                                        <p:strVal val="hidden"/>
                                      </p:to>
                                    </p:set>
                                  </p:childTnLst>
                                </p:cTn>
                              </p:par>
                            </p:childTnLst>
                          </p:cTn>
                        </p:par>
                        <p:par>
                          <p:cTn id="106" fill="hold">
                            <p:stCondLst>
                              <p:cond delay="0"/>
                            </p:stCondLst>
                            <p:childTnLst>
                              <p:par>
                                <p:cTn id="107" presetClass="exit" nodeType="afterEffect" presetSubtype="0" presetID="1" grpId="34" fill="hold">
                                  <p:stCondLst>
                                    <p:cond delay="0"/>
                                  </p:stCondLst>
                                  <p:iterate type="el" backwards="0">
                                    <p:tmAbs val="0"/>
                                  </p:iterate>
                                  <p:childTnLst>
                                    <p:set>
                                      <p:cBhvr>
                                        <p:cTn id="108" fill="hold">
                                          <p:stCondLst>
                                            <p:cond delay="0"/>
                                          </p:stCondLst>
                                        </p:cTn>
                                        <p:tgtEl>
                                          <p:spTgt spid="661"/>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Class="exit" nodeType="clickEffect" presetSubtype="0" presetID="1" grpId="35" fill="hold">
                                  <p:stCondLst>
                                    <p:cond delay="0"/>
                                  </p:stCondLst>
                                  <p:iterate type="el" backwards="0">
                                    <p:tmAbs val="0"/>
                                  </p:iterate>
                                  <p:childTnLst>
                                    <p:set>
                                      <p:cBhvr>
                                        <p:cTn id="112" fill="hold">
                                          <p:stCondLst>
                                            <p:cond delay="0"/>
                                          </p:stCondLst>
                                        </p:cTn>
                                        <p:tgtEl>
                                          <p:spTgt spid="693"/>
                                        </p:tgtEl>
                                        <p:attrNameLst>
                                          <p:attrName>style.visibility</p:attrName>
                                        </p:attrNameLst>
                                      </p:cBhvr>
                                      <p:to>
                                        <p:strVal val="hidden"/>
                                      </p:to>
                                    </p:set>
                                  </p:childTnLst>
                                </p:cTn>
                              </p:par>
                            </p:childTnLst>
                          </p:cTn>
                        </p:par>
                        <p:par>
                          <p:cTn id="113" fill="hold">
                            <p:stCondLst>
                              <p:cond delay="0"/>
                            </p:stCondLst>
                            <p:childTnLst>
                              <p:par>
                                <p:cTn id="114" presetClass="entr" nodeType="afterEffect" presetSubtype="0" presetID="1" grpId="36" fill="hold">
                                  <p:stCondLst>
                                    <p:cond delay="0"/>
                                  </p:stCondLst>
                                  <p:iterate type="el" backwards="0">
                                    <p:tmAbs val="0"/>
                                  </p:iterate>
                                  <p:childTnLst>
                                    <p:set>
                                      <p:cBhvr>
                                        <p:cTn id="115" fill="hold"/>
                                        <p:tgtEl>
                                          <p:spTgt spid="7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0" grpId="26"/>
      <p:bldP build="whole" bldLvl="1" animBg="1" rev="0" advAuto="0" spid="687" grpId="6"/>
      <p:bldP build="whole" bldLvl="1" animBg="1" rev="0" advAuto="0" spid="682" grpId="10"/>
      <p:bldP build="whole" bldLvl="1" animBg="1" rev="0" advAuto="0" spid="678" grpId="5"/>
      <p:bldP build="whole" bldLvl="1" animBg="1" rev="0" advAuto="0" spid="671" grpId="28"/>
      <p:bldP build="whole" bldLvl="1" animBg="1" rev="0" advAuto="0" spid="672" grpId="30"/>
      <p:bldP build="whole" bldLvl="1" animBg="1" rev="0" advAuto="0" spid="668" grpId="23"/>
      <p:bldP build="whole" bldLvl="1" animBg="1" rev="0" advAuto="0" spid="695" grpId="27"/>
      <p:bldP build="whole" bldLvl="1" animBg="1" rev="0" advAuto="0" spid="688" grpId="7"/>
      <p:bldP build="whole" bldLvl="1" animBg="1" rev="0" advAuto="0" spid="684" grpId="3"/>
      <p:bldP build="whole" bldLvl="1" animBg="1" rev="0" advAuto="0" spid="693" grpId="1"/>
      <p:bldP build="whole" bldLvl="1" animBg="1" rev="0" advAuto="0" spid="683" grpId="13"/>
      <p:bldP build="whole" bldLvl="1" animBg="1" rev="0" advAuto="0" spid="700" grpId="36"/>
      <p:bldP build="whole" bldLvl="1" animBg="1" rev="0" advAuto="0" spid="679" grpId="11"/>
      <p:bldP build="whole" bldLvl="1" animBg="1" rev="0" advAuto="0" spid="675" grpId="24"/>
      <p:bldP build="whole" bldLvl="1" animBg="1" rev="0" advAuto="0" spid="696" grpId="17"/>
      <p:bldP build="whole" bldLvl="1" animBg="1" rev="0" advAuto="0" spid="665" grpId="18"/>
      <p:bldP build="whole" bldLvl="1" animBg="1" rev="0" advAuto="0" spid="692" grpId="33"/>
      <p:bldP build="whole" bldLvl="1" animBg="1" rev="0" advAuto="0" spid="689" grpId="8"/>
      <p:bldP build="whole" bldLvl="1" animBg="1" rev="0" advAuto="0" spid="673" grpId="31"/>
      <p:bldP build="whole" bldLvl="1" animBg="1" rev="0" advAuto="0" spid="669" grpId="25"/>
      <p:bldP build="whole" bldLvl="1" animBg="1" rev="0" advAuto="0" spid="666" grpId="20"/>
      <p:bldP build="whole" bldLvl="1" animBg="1" rev="0" advAuto="0" spid="685" grpId="9"/>
      <p:bldP build="whole" bldLvl="1" animBg="1" rev="0" advAuto="0" spid="674" grpId="29"/>
      <p:bldP build="whole" bldLvl="1" animBg="1" rev="0" advAuto="0" spid="681" grpId="4"/>
      <p:bldP build="whole" bldLvl="1" animBg="1" rev="0" advAuto="0" spid="698" grpId="16"/>
      <p:bldP build="whole" bldLvl="1" animBg="1" rev="0" advAuto="0" spid="680" grpId="14"/>
      <p:bldP build="whole" bldLvl="1" animBg="1" rev="0" advAuto="0" spid="676" grpId="19"/>
      <p:bldP build="whole" bldLvl="1" animBg="1" rev="0" advAuto="0" spid="677" grpId="2"/>
      <p:bldP build="whole" bldLvl="1" animBg="1" rev="0" advAuto="0" spid="697" grpId="32"/>
      <p:bldP build="whole" bldLvl="1" animBg="1" rev="0" advAuto="0" spid="702" grpId="22"/>
      <p:bldP build="whole" bldLvl="1" animBg="1" rev="0" advAuto="0" spid="661" grpId="34"/>
      <p:bldP build="whole" bldLvl="1" animBg="1" rev="0" advAuto="0" spid="693" grpId="35"/>
      <p:bldP build="whole" bldLvl="1" animBg="1" rev="0" advAuto="0" spid="667" grpId="21"/>
      <p:bldP build="whole" bldLvl="1" animBg="1" rev="0" advAuto="0" spid="699" grpId="15"/>
      <p:bldP build="whole" bldLvl="1" animBg="1" rev="0" advAuto="0" spid="686" grpId="12"/>
    </p:bldLst>
  </p:timing>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4" name="Replication Controller / Replica Set / Deployment"/>
          <p:cNvSpPr/>
          <p:nvPr/>
        </p:nvSpPr>
        <p:spPr>
          <a:xfrm>
            <a:off x="2116941" y="6797657"/>
            <a:ext cx="11510586" cy="2286001"/>
          </a:xfrm>
          <a:prstGeom prst="rect">
            <a:avLst/>
          </a:prstGeom>
          <a:solidFill>
            <a:schemeClr val="accent5"/>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lstStyle>
            <a:lvl1pPr>
              <a:defRPr b="1" sz="3200">
                <a:solidFill>
                  <a:srgbClr val="FFFFFF"/>
                </a:solidFill>
                <a:latin typeface="Helvetica"/>
                <a:ea typeface="Helvetica"/>
                <a:cs typeface="Helvetica"/>
                <a:sym typeface="Helvetica"/>
              </a:defRPr>
            </a:lvl1pPr>
          </a:lstStyle>
          <a:p>
            <a:pPr/>
            <a:r>
              <a:t>Replication Controller / Replica Set / Deployment</a:t>
            </a:r>
          </a:p>
        </p:txBody>
      </p:sp>
      <p:sp>
        <p:nvSpPr>
          <p:cNvPr id="705" name="Horizontal Pod Autoscaling"/>
          <p:cNvSpPr txBox="1"/>
          <p:nvPr>
            <p:ph type="title"/>
          </p:nvPr>
        </p:nvSpPr>
        <p:spPr>
          <a:prstGeom prst="rect">
            <a:avLst/>
          </a:prstGeom>
        </p:spPr>
        <p:txBody>
          <a:bodyPr/>
          <a:lstStyle/>
          <a:p>
            <a:pPr/>
            <a:r>
              <a:t>Horizontal Pod Autoscaling</a:t>
            </a:r>
          </a:p>
        </p:txBody>
      </p:sp>
      <p:sp>
        <p:nvSpPr>
          <p:cNvPr id="7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710" name="Group"/>
          <p:cNvGrpSpPr/>
          <p:nvPr/>
        </p:nvGrpSpPr>
        <p:grpSpPr>
          <a:xfrm>
            <a:off x="1362968" y="3738597"/>
            <a:ext cx="2335291" cy="1423156"/>
            <a:chOff x="0" y="0"/>
            <a:chExt cx="2335290" cy="1423154"/>
          </a:xfrm>
        </p:grpSpPr>
        <p:sp>
          <p:nvSpPr>
            <p:cNvPr id="707" name="Rectangle"/>
            <p:cNvSpPr/>
            <p:nvPr/>
          </p:nvSpPr>
          <p:spPr>
            <a:xfrm>
              <a:off x="0" y="0"/>
              <a:ext cx="2335291" cy="1423155"/>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3200">
                  <a:solidFill>
                    <a:srgbClr val="FFFFFF"/>
                  </a:solidFill>
                  <a:latin typeface="Helvetica"/>
                  <a:ea typeface="Helvetica"/>
                  <a:cs typeface="Helvetica"/>
                  <a:sym typeface="Helvetica"/>
                </a:defRPr>
              </a:pPr>
            </a:p>
          </p:txBody>
        </p:sp>
        <p:sp>
          <p:nvSpPr>
            <p:cNvPr id="708" name="Rectangle"/>
            <p:cNvSpPr/>
            <p:nvPr/>
          </p:nvSpPr>
          <p:spPr>
            <a:xfrm>
              <a:off x="328659" y="119512"/>
              <a:ext cx="1677972" cy="952894"/>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100">
                  <a:solidFill>
                    <a:srgbClr val="FFFFFF"/>
                  </a:solidFill>
                  <a:latin typeface="Helvetica"/>
                  <a:ea typeface="Helvetica"/>
                  <a:cs typeface="Helvetica"/>
                  <a:sym typeface="Helvetica"/>
                </a:defRPr>
              </a:pPr>
            </a:p>
          </p:txBody>
        </p:sp>
        <p:pic>
          <p:nvPicPr>
            <p:cNvPr id="709" name="Image" descr="Image"/>
            <p:cNvPicPr>
              <a:picLocks noChangeAspect="1"/>
            </p:cNvPicPr>
            <p:nvPr/>
          </p:nvPicPr>
          <p:blipFill>
            <a:blip r:embed="rId2">
              <a:extLst/>
            </a:blip>
            <a:stretch>
              <a:fillRect/>
            </a:stretch>
          </p:blipFill>
          <p:spPr>
            <a:xfrm>
              <a:off x="847642" y="275957"/>
              <a:ext cx="640005" cy="640005"/>
            </a:xfrm>
            <a:prstGeom prst="rect">
              <a:avLst/>
            </a:prstGeom>
            <a:ln w="12700" cap="flat">
              <a:noFill/>
              <a:miter lim="400000"/>
            </a:ln>
            <a:effectLst/>
          </p:spPr>
        </p:pic>
      </p:grpSp>
      <p:sp>
        <p:nvSpPr>
          <p:cNvPr id="711" name="Horizontal Pod Autoscaler"/>
          <p:cNvSpPr/>
          <p:nvPr/>
        </p:nvSpPr>
        <p:spPr>
          <a:xfrm>
            <a:off x="5747354" y="9980941"/>
            <a:ext cx="4249760" cy="1977662"/>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Horizontal Pod Autoscaler</a:t>
            </a:r>
          </a:p>
        </p:txBody>
      </p:sp>
      <p:sp>
        <p:nvSpPr>
          <p:cNvPr id="712" name="scale"/>
          <p:cNvSpPr/>
          <p:nvPr/>
        </p:nvSpPr>
        <p:spPr>
          <a:xfrm>
            <a:off x="5747355" y="7862407"/>
            <a:ext cx="4249759" cy="952895"/>
          </a:xfrm>
          <a:prstGeom prst="rect">
            <a:avLst/>
          </a:prstGeom>
          <a:blipFill>
            <a:blip r:embed="rId4"/>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scale</a:t>
            </a:r>
          </a:p>
        </p:txBody>
      </p:sp>
      <p:grpSp>
        <p:nvGrpSpPr>
          <p:cNvPr id="716" name="Group"/>
          <p:cNvGrpSpPr/>
          <p:nvPr/>
        </p:nvGrpSpPr>
        <p:grpSpPr>
          <a:xfrm>
            <a:off x="4084080" y="3738597"/>
            <a:ext cx="2335292" cy="1423156"/>
            <a:chOff x="0" y="0"/>
            <a:chExt cx="2335290" cy="1423154"/>
          </a:xfrm>
        </p:grpSpPr>
        <p:sp>
          <p:nvSpPr>
            <p:cNvPr id="713" name="Rectangle"/>
            <p:cNvSpPr/>
            <p:nvPr/>
          </p:nvSpPr>
          <p:spPr>
            <a:xfrm>
              <a:off x="0" y="0"/>
              <a:ext cx="2335291" cy="1423155"/>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3200">
                  <a:solidFill>
                    <a:srgbClr val="FFFFFF"/>
                  </a:solidFill>
                  <a:latin typeface="Helvetica"/>
                  <a:ea typeface="Helvetica"/>
                  <a:cs typeface="Helvetica"/>
                  <a:sym typeface="Helvetica"/>
                </a:defRPr>
              </a:pPr>
            </a:p>
          </p:txBody>
        </p:sp>
        <p:sp>
          <p:nvSpPr>
            <p:cNvPr id="714" name="Rectangle"/>
            <p:cNvSpPr/>
            <p:nvPr/>
          </p:nvSpPr>
          <p:spPr>
            <a:xfrm>
              <a:off x="328659" y="119512"/>
              <a:ext cx="1677972" cy="952894"/>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100">
                  <a:solidFill>
                    <a:srgbClr val="FFFFFF"/>
                  </a:solidFill>
                  <a:latin typeface="Helvetica"/>
                  <a:ea typeface="Helvetica"/>
                  <a:cs typeface="Helvetica"/>
                  <a:sym typeface="Helvetica"/>
                </a:defRPr>
              </a:pPr>
            </a:p>
          </p:txBody>
        </p:sp>
        <p:pic>
          <p:nvPicPr>
            <p:cNvPr id="715" name="Image" descr="Image"/>
            <p:cNvPicPr>
              <a:picLocks noChangeAspect="1"/>
            </p:cNvPicPr>
            <p:nvPr/>
          </p:nvPicPr>
          <p:blipFill>
            <a:blip r:embed="rId2">
              <a:extLst/>
            </a:blip>
            <a:stretch>
              <a:fillRect/>
            </a:stretch>
          </p:blipFill>
          <p:spPr>
            <a:xfrm>
              <a:off x="847642" y="275957"/>
              <a:ext cx="640005" cy="640005"/>
            </a:xfrm>
            <a:prstGeom prst="rect">
              <a:avLst/>
            </a:prstGeom>
            <a:ln w="12700" cap="flat">
              <a:noFill/>
              <a:miter lim="400000"/>
            </a:ln>
            <a:effectLst/>
          </p:spPr>
        </p:pic>
      </p:grpSp>
      <p:grpSp>
        <p:nvGrpSpPr>
          <p:cNvPr id="720" name="Group"/>
          <p:cNvGrpSpPr/>
          <p:nvPr/>
        </p:nvGrpSpPr>
        <p:grpSpPr>
          <a:xfrm>
            <a:off x="6805193" y="3738597"/>
            <a:ext cx="2335292" cy="1423156"/>
            <a:chOff x="0" y="0"/>
            <a:chExt cx="2335290" cy="1423154"/>
          </a:xfrm>
        </p:grpSpPr>
        <p:sp>
          <p:nvSpPr>
            <p:cNvPr id="717" name="Rectangle"/>
            <p:cNvSpPr/>
            <p:nvPr/>
          </p:nvSpPr>
          <p:spPr>
            <a:xfrm>
              <a:off x="0" y="0"/>
              <a:ext cx="2335291" cy="1423155"/>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3200">
                  <a:solidFill>
                    <a:srgbClr val="FFFFFF"/>
                  </a:solidFill>
                  <a:latin typeface="Helvetica"/>
                  <a:ea typeface="Helvetica"/>
                  <a:cs typeface="Helvetica"/>
                  <a:sym typeface="Helvetica"/>
                </a:defRPr>
              </a:pPr>
            </a:p>
          </p:txBody>
        </p:sp>
        <p:sp>
          <p:nvSpPr>
            <p:cNvPr id="718" name="Rectangle"/>
            <p:cNvSpPr/>
            <p:nvPr/>
          </p:nvSpPr>
          <p:spPr>
            <a:xfrm>
              <a:off x="328659" y="119512"/>
              <a:ext cx="1677972" cy="952894"/>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100">
                  <a:solidFill>
                    <a:srgbClr val="FFFFFF"/>
                  </a:solidFill>
                  <a:latin typeface="Helvetica"/>
                  <a:ea typeface="Helvetica"/>
                  <a:cs typeface="Helvetica"/>
                  <a:sym typeface="Helvetica"/>
                </a:defRPr>
              </a:pPr>
            </a:p>
          </p:txBody>
        </p:sp>
        <p:pic>
          <p:nvPicPr>
            <p:cNvPr id="719" name="Image" descr="Image"/>
            <p:cNvPicPr>
              <a:picLocks noChangeAspect="1"/>
            </p:cNvPicPr>
            <p:nvPr/>
          </p:nvPicPr>
          <p:blipFill>
            <a:blip r:embed="rId2">
              <a:extLst/>
            </a:blip>
            <a:stretch>
              <a:fillRect/>
            </a:stretch>
          </p:blipFill>
          <p:spPr>
            <a:xfrm>
              <a:off x="847642" y="275957"/>
              <a:ext cx="640005" cy="640005"/>
            </a:xfrm>
            <a:prstGeom prst="rect">
              <a:avLst/>
            </a:prstGeom>
            <a:ln w="12700" cap="flat">
              <a:noFill/>
              <a:miter lim="400000"/>
            </a:ln>
            <a:effectLst/>
          </p:spPr>
        </p:pic>
      </p:grpSp>
      <p:grpSp>
        <p:nvGrpSpPr>
          <p:cNvPr id="724" name="Group"/>
          <p:cNvGrpSpPr/>
          <p:nvPr/>
        </p:nvGrpSpPr>
        <p:grpSpPr>
          <a:xfrm>
            <a:off x="12515776" y="3738597"/>
            <a:ext cx="2335291" cy="1423156"/>
            <a:chOff x="0" y="0"/>
            <a:chExt cx="2335290" cy="1423154"/>
          </a:xfrm>
        </p:grpSpPr>
        <p:sp>
          <p:nvSpPr>
            <p:cNvPr id="721" name="Rectangle"/>
            <p:cNvSpPr/>
            <p:nvPr/>
          </p:nvSpPr>
          <p:spPr>
            <a:xfrm>
              <a:off x="0" y="0"/>
              <a:ext cx="2335291" cy="1423155"/>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b">
              <a:noAutofit/>
            </a:bodyPr>
            <a:lstStyle/>
            <a:p>
              <a:pPr defTabSz="584200">
                <a:defRPr b="1" sz="3200">
                  <a:solidFill>
                    <a:srgbClr val="FFFFFF"/>
                  </a:solidFill>
                  <a:latin typeface="Helvetica"/>
                  <a:ea typeface="Helvetica"/>
                  <a:cs typeface="Helvetica"/>
                  <a:sym typeface="Helvetica"/>
                </a:defRPr>
              </a:pPr>
            </a:p>
          </p:txBody>
        </p:sp>
        <p:sp>
          <p:nvSpPr>
            <p:cNvPr id="722" name="Rectangle"/>
            <p:cNvSpPr/>
            <p:nvPr/>
          </p:nvSpPr>
          <p:spPr>
            <a:xfrm>
              <a:off x="328659" y="119512"/>
              <a:ext cx="1677972" cy="952894"/>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100">
                  <a:solidFill>
                    <a:srgbClr val="FFFFFF"/>
                  </a:solidFill>
                  <a:latin typeface="Helvetica"/>
                  <a:ea typeface="Helvetica"/>
                  <a:cs typeface="Helvetica"/>
                  <a:sym typeface="Helvetica"/>
                </a:defRPr>
              </a:pPr>
            </a:p>
          </p:txBody>
        </p:sp>
        <p:pic>
          <p:nvPicPr>
            <p:cNvPr id="723" name="Image" descr="Image"/>
            <p:cNvPicPr>
              <a:picLocks noChangeAspect="1"/>
            </p:cNvPicPr>
            <p:nvPr/>
          </p:nvPicPr>
          <p:blipFill>
            <a:blip r:embed="rId2">
              <a:extLst/>
            </a:blip>
            <a:stretch>
              <a:fillRect/>
            </a:stretch>
          </p:blipFill>
          <p:spPr>
            <a:xfrm>
              <a:off x="847642" y="275957"/>
              <a:ext cx="640005" cy="640005"/>
            </a:xfrm>
            <a:prstGeom prst="rect">
              <a:avLst/>
            </a:prstGeom>
            <a:ln w="12700" cap="flat">
              <a:noFill/>
              <a:miter lim="400000"/>
            </a:ln>
            <a:effectLst/>
          </p:spPr>
        </p:pic>
      </p:grpSp>
      <p:sp>
        <p:nvSpPr>
          <p:cNvPr id="725" name=". . ."/>
          <p:cNvSpPr txBox="1"/>
          <p:nvPr/>
        </p:nvSpPr>
        <p:spPr>
          <a:xfrm>
            <a:off x="10226557" y="4018374"/>
            <a:ext cx="9969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 .</a:t>
            </a:r>
          </a:p>
        </p:txBody>
      </p:sp>
      <p:cxnSp>
        <p:nvCxnSpPr>
          <p:cNvPr id="726" name="Connection Line"/>
          <p:cNvCxnSpPr>
            <a:stCxn id="711" idx="0"/>
            <a:endCxn id="712" idx="0"/>
          </p:cNvCxnSpPr>
          <p:nvPr/>
        </p:nvCxnSpPr>
        <p:spPr>
          <a:xfrm flipV="1">
            <a:off x="7872234" y="8338854"/>
            <a:ext cx="1" cy="2630919"/>
          </a:xfrm>
          <a:prstGeom prst="straightConnector1">
            <a:avLst/>
          </a:prstGeom>
          <a:ln w="76200">
            <a:solidFill>
              <a:srgbClr val="000000"/>
            </a:solidFill>
            <a:miter lim="400000"/>
            <a:tailEnd type="triangle"/>
          </a:ln>
        </p:spPr>
      </p:cxnSp>
      <p:sp>
        <p:nvSpPr>
          <p:cNvPr id="732" name="Connection Line"/>
          <p:cNvSpPr/>
          <p:nvPr/>
        </p:nvSpPr>
        <p:spPr>
          <a:xfrm>
            <a:off x="3141863" y="5161791"/>
            <a:ext cx="2003934" cy="16358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3712" y="15691"/>
                  <a:pt x="6512" y="8491"/>
                  <a:pt x="0" y="0"/>
                </a:cubicBezTo>
              </a:path>
            </a:pathLst>
          </a:custGeom>
          <a:ln w="76200">
            <a:solidFill>
              <a:srgbClr val="000000"/>
            </a:solidFill>
            <a:miter lim="400000"/>
            <a:tailEnd type="triangle"/>
          </a:ln>
        </p:spPr>
        <p:txBody>
          <a:bodyPr/>
          <a:lstStyle/>
          <a:p>
            <a:pPr/>
          </a:p>
        </p:txBody>
      </p:sp>
      <p:sp>
        <p:nvSpPr>
          <p:cNvPr id="733" name="Connection Line"/>
          <p:cNvSpPr/>
          <p:nvPr/>
        </p:nvSpPr>
        <p:spPr>
          <a:xfrm>
            <a:off x="5432521" y="5161791"/>
            <a:ext cx="926120" cy="16358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1955" y="15439"/>
                  <a:pt x="4755" y="8239"/>
                  <a:pt x="0" y="0"/>
                </a:cubicBezTo>
              </a:path>
            </a:pathLst>
          </a:custGeom>
          <a:ln w="76200">
            <a:solidFill>
              <a:srgbClr val="000000"/>
            </a:solidFill>
            <a:miter lim="400000"/>
            <a:tailEnd type="triangle"/>
          </a:ln>
        </p:spPr>
        <p:txBody>
          <a:bodyPr/>
          <a:lstStyle/>
          <a:p>
            <a:pPr/>
          </a:p>
        </p:txBody>
      </p:sp>
      <p:sp>
        <p:nvSpPr>
          <p:cNvPr id="734" name="Connection Line"/>
          <p:cNvSpPr/>
          <p:nvPr/>
        </p:nvSpPr>
        <p:spPr>
          <a:xfrm>
            <a:off x="7382770" y="5161791"/>
            <a:ext cx="215887" cy="1635867"/>
          </a:xfrm>
          <a:custGeom>
            <a:avLst/>
            <a:gdLst/>
            <a:ahLst/>
            <a:cxnLst>
              <a:cxn ang="0">
                <a:pos x="wd2" y="hd2"/>
              </a:cxn>
              <a:cxn ang="5400000">
                <a:pos x="wd2" y="hd2"/>
              </a:cxn>
              <a:cxn ang="10800000">
                <a:pos x="wd2" y="hd2"/>
              </a:cxn>
              <a:cxn ang="16200000">
                <a:pos x="wd2" y="hd2"/>
              </a:cxn>
            </a:cxnLst>
            <a:rect l="0" t="0" r="r" b="b"/>
            <a:pathLst>
              <a:path w="17357" h="21600" fill="norm" stroke="1" extrusionOk="0">
                <a:moveTo>
                  <a:pt x="4059" y="21600"/>
                </a:moveTo>
                <a:cubicBezTo>
                  <a:pt x="-4243" y="14340"/>
                  <a:pt x="190" y="7140"/>
                  <a:pt x="17357" y="0"/>
                </a:cubicBezTo>
              </a:path>
            </a:pathLst>
          </a:custGeom>
          <a:ln w="76200">
            <a:solidFill>
              <a:srgbClr val="000000"/>
            </a:solidFill>
            <a:miter lim="400000"/>
            <a:tailEnd type="triangle"/>
          </a:ln>
        </p:spPr>
        <p:txBody>
          <a:bodyPr/>
          <a:lstStyle/>
          <a:p>
            <a:pPr/>
          </a:p>
        </p:txBody>
      </p:sp>
      <p:sp>
        <p:nvSpPr>
          <p:cNvPr id="735" name="Connection Line"/>
          <p:cNvSpPr/>
          <p:nvPr/>
        </p:nvSpPr>
        <p:spPr>
          <a:xfrm>
            <a:off x="9027370" y="4790948"/>
            <a:ext cx="3488346" cy="20067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6393" y="12065"/>
                  <a:pt x="13593" y="4865"/>
                  <a:pt x="21600" y="0"/>
                </a:cubicBezTo>
              </a:path>
            </a:pathLst>
          </a:custGeom>
          <a:ln w="76200">
            <a:solidFill>
              <a:srgbClr val="000000"/>
            </a:solidFill>
            <a:miter lim="400000"/>
            <a:tailEnd type="triangle"/>
          </a:ln>
        </p:spPr>
        <p:txBody>
          <a:bodyPr/>
          <a:lstStyle/>
          <a:p>
            <a:pPr/>
          </a:p>
        </p:txBody>
      </p:sp>
      <p:sp>
        <p:nvSpPr>
          <p:cNvPr id="731" name="Based on observed CPU utilization…"/>
          <p:cNvSpPr txBox="1"/>
          <p:nvPr/>
        </p:nvSpPr>
        <p:spPr>
          <a:xfrm>
            <a:off x="11934466" y="10156972"/>
            <a:ext cx="11695891" cy="162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10576" indent="-610576" algn="l">
              <a:buSzPct val="75000"/>
              <a:buChar char="•"/>
            </a:pPr>
            <a:r>
              <a:t>Based on observed CPU utilization</a:t>
            </a:r>
          </a:p>
          <a:p>
            <a:pPr marL="610576" indent="-610576" algn="l">
              <a:buSzPct val="75000"/>
              <a:buChar char="•"/>
            </a:pPr>
            <a:r>
              <a:t>Application provided metrics (health)</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7" name="Horizontal Pod Autoscaling"/>
          <p:cNvSpPr txBox="1"/>
          <p:nvPr>
            <p:ph type="title"/>
          </p:nvPr>
        </p:nvSpPr>
        <p:spPr>
          <a:prstGeom prst="rect">
            <a:avLst/>
          </a:prstGeom>
        </p:spPr>
        <p:txBody>
          <a:bodyPr/>
          <a:lstStyle/>
          <a:p>
            <a:pPr/>
            <a:r>
              <a:t>Horizontal Pod Autoscaling</a:t>
            </a:r>
          </a:p>
        </p:txBody>
      </p:sp>
      <p:sp>
        <p:nvSpPr>
          <p:cNvPr id="738" name="Typical usage…"/>
          <p:cNvSpPr txBox="1"/>
          <p:nvPr>
            <p:ph type="body" idx="1"/>
          </p:nvPr>
        </p:nvSpPr>
        <p:spPr>
          <a:prstGeom prst="rect">
            <a:avLst/>
          </a:prstGeom>
        </p:spPr>
        <p:txBody>
          <a:bodyPr/>
          <a:lstStyle/>
          <a:p>
            <a:pPr/>
            <a:r>
              <a:t>Typical usage</a:t>
            </a:r>
          </a:p>
          <a:p>
            <a:pPr lvl="1">
              <a:defRPr>
                <a:latin typeface="Courier"/>
                <a:ea typeface="Courier"/>
                <a:cs typeface="Courier"/>
                <a:sym typeface="Courier"/>
              </a:defRPr>
            </a:pPr>
            <a:r>
              <a:t>kubectl autoscale deployment | rc | rs --min=&lt;PODS&gt; --max=&lt;PODS&gt; —cpu-percent=&lt;CPU&gt;</a:t>
            </a:r>
          </a:p>
          <a:p>
            <a:pPr/>
            <a:r>
              <a:t>Autoscale a deployment with number of pods between 2 and 10</a:t>
            </a:r>
          </a:p>
          <a:p>
            <a:pPr lvl="1">
              <a:defRPr>
                <a:latin typeface="Courier"/>
                <a:ea typeface="Courier"/>
                <a:cs typeface="Courier"/>
                <a:sym typeface="Courier"/>
              </a:defRPr>
            </a:pPr>
            <a:r>
              <a:t>kubectl autoscale deployment db --min=2 --max=10</a:t>
            </a:r>
          </a:p>
          <a:p>
            <a:pPr/>
            <a:r>
              <a:t>Autoscale a Replication  with maximum number of pods 5, target CPU utilization of 80%</a:t>
            </a:r>
          </a:p>
          <a:p>
            <a:pPr lvl="1">
              <a:defRPr>
                <a:latin typeface="Courier"/>
                <a:ea typeface="Courier"/>
                <a:cs typeface="Courier"/>
                <a:sym typeface="Courier"/>
              </a:defRPr>
            </a:pPr>
            <a:r>
              <a:t>kubectl autoscale rc --max=5 --cpu-percent=80</a:t>
            </a:r>
          </a:p>
        </p:txBody>
      </p:sp>
      <p:sp>
        <p:nvSpPr>
          <p:cNvPr id="73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3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738">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7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738">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73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738">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738">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738" grpId="1"/>
    </p:bldLst>
  </p:timing>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1" name="HPA Configuration"/>
          <p:cNvSpPr txBox="1"/>
          <p:nvPr>
            <p:ph type="title"/>
          </p:nvPr>
        </p:nvSpPr>
        <p:spPr>
          <a:prstGeom prst="rect">
            <a:avLst/>
          </a:prstGeom>
        </p:spPr>
        <p:txBody>
          <a:bodyPr/>
          <a:lstStyle/>
          <a:p>
            <a:pPr/>
            <a:r>
              <a:t>HPA Configuration</a:t>
            </a:r>
          </a:p>
        </p:txBody>
      </p:sp>
      <p:sp>
        <p:nvSpPr>
          <p:cNvPr id="7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43" name="Image" descr="Image"/>
          <p:cNvPicPr>
            <a:picLocks noChangeAspect="1"/>
          </p:cNvPicPr>
          <p:nvPr/>
        </p:nvPicPr>
        <p:blipFill>
          <a:blip r:embed="rId2">
            <a:extLst/>
          </a:blip>
          <a:stretch>
            <a:fillRect/>
          </a:stretch>
        </p:blipFill>
        <p:spPr>
          <a:xfrm>
            <a:off x="5837582" y="3657386"/>
            <a:ext cx="12262017" cy="9549510"/>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5" name="Volumes"/>
          <p:cNvSpPr txBox="1"/>
          <p:nvPr>
            <p:ph type="title"/>
          </p:nvPr>
        </p:nvSpPr>
        <p:spPr>
          <a:prstGeom prst="rect">
            <a:avLst/>
          </a:prstGeom>
        </p:spPr>
        <p:txBody>
          <a:bodyPr/>
          <a:lstStyle/>
          <a:p>
            <a:pPr/>
            <a:r>
              <a:t>Volumes</a:t>
            </a:r>
          </a:p>
        </p:txBody>
      </p:sp>
      <p:sp>
        <p:nvSpPr>
          <p:cNvPr id="746" name="Directory accessible to the containers in a pod…"/>
          <p:cNvSpPr txBox="1"/>
          <p:nvPr>
            <p:ph type="body" idx="1"/>
          </p:nvPr>
        </p:nvSpPr>
        <p:spPr>
          <a:prstGeom prst="rect">
            <a:avLst/>
          </a:prstGeom>
        </p:spPr>
        <p:txBody>
          <a:bodyPr/>
          <a:lstStyle/>
          <a:p>
            <a:pPr/>
            <a:r>
              <a:t>Directory accessible to the containers in a pod</a:t>
            </a:r>
          </a:p>
          <a:p>
            <a:pPr/>
            <a:r>
              <a:t>Volume outlives any containers in a pod</a:t>
            </a:r>
          </a:p>
          <a:p>
            <a:pPr/>
            <a:r>
              <a:t>Common types</a:t>
            </a:r>
          </a:p>
          <a:p>
            <a:pPr lvl="1">
              <a:defRPr sz="4800">
                <a:latin typeface="Courier"/>
                <a:ea typeface="Courier"/>
                <a:cs typeface="Courier"/>
                <a:sym typeface="Courier"/>
              </a:defRPr>
            </a:pPr>
            <a:r>
              <a:t>hostPath</a:t>
            </a:r>
          </a:p>
          <a:p>
            <a:pPr lvl="1">
              <a:defRPr sz="4800">
                <a:latin typeface="Courier"/>
                <a:ea typeface="Courier"/>
                <a:cs typeface="Courier"/>
                <a:sym typeface="Courier"/>
              </a:defRPr>
            </a:pPr>
            <a:r>
              <a:t>nfs</a:t>
            </a:r>
          </a:p>
          <a:p>
            <a:pPr lvl="1">
              <a:defRPr sz="4800">
                <a:latin typeface="Courier"/>
                <a:ea typeface="Courier"/>
                <a:cs typeface="Courier"/>
                <a:sym typeface="Courier"/>
              </a:defRPr>
            </a:pPr>
            <a:r>
              <a:t>awsElasticBlockStore</a:t>
            </a:r>
          </a:p>
          <a:p>
            <a:pPr lvl="1">
              <a:defRPr sz="4800">
                <a:latin typeface="Courier"/>
                <a:ea typeface="Courier"/>
                <a:cs typeface="Courier"/>
                <a:sym typeface="Courier"/>
              </a:defRPr>
            </a:pPr>
            <a:r>
              <a:t>gcePersistentDisk</a:t>
            </a:r>
          </a:p>
        </p:txBody>
      </p:sp>
      <p:sp>
        <p:nvSpPr>
          <p:cNvPr id="7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1" name="Volume Configuration"/>
          <p:cNvSpPr txBox="1"/>
          <p:nvPr>
            <p:ph type="title"/>
          </p:nvPr>
        </p:nvSpPr>
        <p:spPr>
          <a:prstGeom prst="rect">
            <a:avLst/>
          </a:prstGeom>
        </p:spPr>
        <p:txBody>
          <a:bodyPr/>
          <a:lstStyle/>
          <a:p>
            <a:pPr/>
            <a:r>
              <a:t>Volume Configuration</a:t>
            </a:r>
          </a:p>
        </p:txBody>
      </p:sp>
      <p:sp>
        <p:nvSpPr>
          <p:cNvPr id="7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53" name="Image" descr="Image"/>
          <p:cNvPicPr>
            <a:picLocks noChangeAspect="1"/>
          </p:cNvPicPr>
          <p:nvPr/>
        </p:nvPicPr>
        <p:blipFill>
          <a:blip r:embed="rId2">
            <a:extLst/>
          </a:blip>
          <a:stretch>
            <a:fillRect/>
          </a:stretch>
        </p:blipFill>
        <p:spPr>
          <a:xfrm>
            <a:off x="7723191" y="3139031"/>
            <a:ext cx="8937618" cy="10576969"/>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5" name="Amazon Web Services"/>
          <p:cNvSpPr/>
          <p:nvPr/>
        </p:nvSpPr>
        <p:spPr>
          <a:xfrm>
            <a:off x="3520841" y="6194009"/>
            <a:ext cx="15593420" cy="4904466"/>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lgn="r">
              <a:defRPr b="1" sz="3200">
                <a:solidFill>
                  <a:srgbClr val="FFFFFF"/>
                </a:solidFill>
                <a:latin typeface="Helvetica"/>
                <a:ea typeface="Helvetica"/>
                <a:cs typeface="Helvetica"/>
                <a:sym typeface="Helvetica"/>
              </a:defRPr>
            </a:lvl1pPr>
          </a:lstStyle>
          <a:p>
            <a:pPr/>
            <a:r>
              <a:t>Amazon Web Services</a:t>
            </a:r>
          </a:p>
        </p:txBody>
      </p:sp>
      <p:sp>
        <p:nvSpPr>
          <p:cNvPr id="756" name="“worker”"/>
          <p:cNvSpPr/>
          <p:nvPr/>
        </p:nvSpPr>
        <p:spPr>
          <a:xfrm>
            <a:off x="9125417" y="7315558"/>
            <a:ext cx="4197059" cy="2915368"/>
          </a:xfrm>
          <a:prstGeom prst="rect">
            <a:avLst/>
          </a:prstGeom>
          <a:solidFill>
            <a:schemeClr val="accent3"/>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defRPr b="1" sz="3200">
                <a:solidFill>
                  <a:srgbClr val="FFFFFF"/>
                </a:solidFill>
                <a:latin typeface="Helvetica"/>
                <a:ea typeface="Helvetica"/>
                <a:cs typeface="Helvetica"/>
                <a:sym typeface="Helvetica"/>
              </a:defRPr>
            </a:lvl1pPr>
          </a:lstStyle>
          <a:p>
            <a:pPr/>
            <a:r>
              <a:t>“worker”</a:t>
            </a:r>
          </a:p>
        </p:txBody>
      </p:sp>
      <p:sp>
        <p:nvSpPr>
          <p:cNvPr id="757" name="“master”"/>
          <p:cNvSpPr/>
          <p:nvPr/>
        </p:nvSpPr>
        <p:spPr>
          <a:xfrm>
            <a:off x="4318187" y="7315558"/>
            <a:ext cx="4197059" cy="2915368"/>
          </a:xfrm>
          <a:prstGeom prst="rect">
            <a:avLst/>
          </a:prstGeom>
          <a:solidFill>
            <a:schemeClr val="accent3"/>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defRPr b="1" sz="3200">
                <a:solidFill>
                  <a:srgbClr val="FFFFFF"/>
                </a:solidFill>
                <a:latin typeface="Helvetica"/>
                <a:ea typeface="Helvetica"/>
                <a:cs typeface="Helvetica"/>
                <a:sym typeface="Helvetica"/>
              </a:defRPr>
            </a:lvl1pPr>
          </a:lstStyle>
          <a:p>
            <a:pPr/>
            <a:r>
              <a:t>“master”</a:t>
            </a:r>
          </a:p>
        </p:txBody>
      </p:sp>
      <p:sp>
        <p:nvSpPr>
          <p:cNvPr id="758" name="Stateful Containers"/>
          <p:cNvSpPr txBox="1"/>
          <p:nvPr>
            <p:ph type="title"/>
          </p:nvPr>
        </p:nvSpPr>
        <p:spPr>
          <a:prstGeom prst="rect">
            <a:avLst/>
          </a:prstGeom>
        </p:spPr>
        <p:txBody>
          <a:bodyPr/>
          <a:lstStyle/>
          <a:p>
            <a:pPr/>
            <a:r>
              <a:t>Stateful Containers</a:t>
            </a:r>
          </a:p>
        </p:txBody>
      </p:sp>
      <p:sp>
        <p:nvSpPr>
          <p:cNvPr id="75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60" name="Rectangle"/>
          <p:cNvSpPr/>
          <p:nvPr/>
        </p:nvSpPr>
        <p:spPr>
          <a:xfrm>
            <a:off x="9754635" y="7570768"/>
            <a:ext cx="2938623" cy="1785939"/>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grpSp>
        <p:nvGrpSpPr>
          <p:cNvPr id="763" name="Group"/>
          <p:cNvGrpSpPr/>
          <p:nvPr/>
        </p:nvGrpSpPr>
        <p:grpSpPr>
          <a:xfrm>
            <a:off x="10123594" y="7832112"/>
            <a:ext cx="2200705" cy="1263252"/>
            <a:chOff x="0" y="0"/>
            <a:chExt cx="2200704" cy="1263250"/>
          </a:xfrm>
        </p:grpSpPr>
        <p:sp>
          <p:nvSpPr>
            <p:cNvPr id="761" name="Rectangle"/>
            <p:cNvSpPr/>
            <p:nvPr/>
          </p:nvSpPr>
          <p:spPr>
            <a:xfrm>
              <a:off x="0" y="0"/>
              <a:ext cx="2200705" cy="1263251"/>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600">
                  <a:solidFill>
                    <a:srgbClr val="FFFFFF"/>
                  </a:solidFill>
                  <a:latin typeface="Helvetica"/>
                  <a:ea typeface="Helvetica"/>
                  <a:cs typeface="Helvetica"/>
                  <a:sym typeface="Helvetica"/>
                </a:defRPr>
              </a:pPr>
            </a:p>
          </p:txBody>
        </p:sp>
        <p:pic>
          <p:nvPicPr>
            <p:cNvPr id="762" name="Image" descr="Image"/>
            <p:cNvPicPr>
              <a:picLocks noChangeAspect="1"/>
            </p:cNvPicPr>
            <p:nvPr/>
          </p:nvPicPr>
          <p:blipFill>
            <a:blip r:embed="rId3">
              <a:extLst/>
            </a:blip>
            <a:srcRect l="9213" t="30403" r="9213" b="30403"/>
            <a:stretch>
              <a:fillRect/>
            </a:stretch>
          </p:blipFill>
          <p:spPr>
            <a:xfrm>
              <a:off x="133182" y="207140"/>
              <a:ext cx="1963547" cy="943427"/>
            </a:xfrm>
            <a:prstGeom prst="rect">
              <a:avLst/>
            </a:prstGeom>
            <a:ln w="12700" cap="flat">
              <a:noFill/>
              <a:miter lim="400000"/>
            </a:ln>
            <a:effectLst/>
          </p:spPr>
        </p:pic>
      </p:grpSp>
      <p:sp>
        <p:nvSpPr>
          <p:cNvPr id="764" name="“worker”"/>
          <p:cNvSpPr/>
          <p:nvPr/>
        </p:nvSpPr>
        <p:spPr>
          <a:xfrm>
            <a:off x="13932647" y="7315558"/>
            <a:ext cx="4197059" cy="2915368"/>
          </a:xfrm>
          <a:prstGeom prst="rect">
            <a:avLst/>
          </a:prstGeom>
          <a:solidFill>
            <a:schemeClr val="accent3"/>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defRPr b="1" sz="3200">
                <a:solidFill>
                  <a:srgbClr val="FFFFFF"/>
                </a:solidFill>
                <a:latin typeface="Helvetica"/>
                <a:ea typeface="Helvetica"/>
                <a:cs typeface="Helvetica"/>
                <a:sym typeface="Helvetica"/>
              </a:defRPr>
            </a:lvl1pPr>
          </a:lstStyle>
          <a:p>
            <a:pPr/>
            <a:r>
              <a:t>“worker”</a:t>
            </a:r>
          </a:p>
        </p:txBody>
      </p:sp>
      <p:sp>
        <p:nvSpPr>
          <p:cNvPr id="765" name="Rectangle"/>
          <p:cNvSpPr/>
          <p:nvPr/>
        </p:nvSpPr>
        <p:spPr>
          <a:xfrm>
            <a:off x="4115864" y="6783482"/>
            <a:ext cx="14306357" cy="3725520"/>
          </a:xfrm>
          <a:prstGeom prst="rect">
            <a:avLst/>
          </a:prstGeom>
          <a:ln w="50800">
            <a:solidFill>
              <a:srgbClr val="000000"/>
            </a:solidFill>
            <a:custDash>
              <a:ds d="200000" sp="200000"/>
            </a:custDash>
            <a:miter lim="400000"/>
          </a:ln>
        </p:spPr>
        <p:txBody>
          <a:bodyPr lIns="50800" tIns="50800" rIns="50800" bIns="50800" anchor="b"/>
          <a:lstStyle/>
          <a:p>
            <a:pPr>
              <a:defRPr sz="3200">
                <a:solidFill>
                  <a:srgbClr val="FFFFFF"/>
                </a:solidFill>
              </a:defRPr>
            </a:pPr>
          </a:p>
        </p:txBody>
      </p:sp>
      <p:sp>
        <p:nvSpPr>
          <p:cNvPr id="766" name="Kubernetes Cluster"/>
          <p:cNvSpPr txBox="1"/>
          <p:nvPr/>
        </p:nvSpPr>
        <p:spPr>
          <a:xfrm>
            <a:off x="6822436" y="11725329"/>
            <a:ext cx="3951225"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Kubernetes Cluster</a:t>
            </a:r>
          </a:p>
        </p:txBody>
      </p:sp>
      <p:cxnSp>
        <p:nvCxnSpPr>
          <p:cNvPr id="767" name="Connection Line"/>
          <p:cNvCxnSpPr>
            <a:stCxn id="765" idx="0"/>
            <a:endCxn id="766" idx="0"/>
          </p:cNvCxnSpPr>
          <p:nvPr/>
        </p:nvCxnSpPr>
        <p:spPr>
          <a:xfrm flipH="1">
            <a:off x="8798048" y="8646242"/>
            <a:ext cx="2470995" cy="3396588"/>
          </a:xfrm>
          <a:prstGeom prst="straightConnector1">
            <a:avLst/>
          </a:prstGeom>
          <a:ln w="50800">
            <a:solidFill>
              <a:srgbClr val="000000"/>
            </a:solidFill>
            <a:miter lim="400000"/>
            <a:headEnd type="triangle"/>
          </a:ln>
        </p:spPr>
      </p:cxnSp>
      <p:sp>
        <p:nvSpPr>
          <p:cNvPr id="768" name="Pod"/>
          <p:cNvSpPr txBox="1"/>
          <p:nvPr/>
        </p:nvSpPr>
        <p:spPr>
          <a:xfrm>
            <a:off x="7827836" y="4671308"/>
            <a:ext cx="90462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Pod</a:t>
            </a:r>
          </a:p>
        </p:txBody>
      </p:sp>
      <p:cxnSp>
        <p:nvCxnSpPr>
          <p:cNvPr id="769" name="Connection Line"/>
          <p:cNvCxnSpPr>
            <a:stCxn id="760" idx="0"/>
            <a:endCxn id="768" idx="0"/>
          </p:cNvCxnSpPr>
          <p:nvPr/>
        </p:nvCxnSpPr>
        <p:spPr>
          <a:xfrm flipH="1" flipV="1">
            <a:off x="8280146" y="4988808"/>
            <a:ext cx="2943801" cy="3474930"/>
          </a:xfrm>
          <a:prstGeom prst="straightConnector1">
            <a:avLst/>
          </a:prstGeom>
          <a:ln w="50800">
            <a:solidFill>
              <a:srgbClr val="000000"/>
            </a:solidFill>
            <a:miter lim="400000"/>
            <a:headEnd type="triangle"/>
          </a:ln>
        </p:spPr>
      </p:cxnSp>
      <p:sp>
        <p:nvSpPr>
          <p:cNvPr id="770" name="Couchbase…"/>
          <p:cNvSpPr txBox="1"/>
          <p:nvPr/>
        </p:nvSpPr>
        <p:spPr>
          <a:xfrm>
            <a:off x="9099134" y="3865355"/>
            <a:ext cx="2659064" cy="170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Couchbase </a:t>
            </a:r>
          </a:p>
          <a:p>
            <a:pPr>
              <a:defRPr sz="3500"/>
            </a:pPr>
            <a:r>
              <a:t>Docker </a:t>
            </a:r>
          </a:p>
          <a:p>
            <a:pPr>
              <a:defRPr sz="3500"/>
            </a:pPr>
            <a:r>
              <a:t>Container</a:t>
            </a:r>
          </a:p>
        </p:txBody>
      </p:sp>
      <p:sp>
        <p:nvSpPr>
          <p:cNvPr id="782" name="Connection Line"/>
          <p:cNvSpPr/>
          <p:nvPr/>
        </p:nvSpPr>
        <p:spPr>
          <a:xfrm>
            <a:off x="10224231" y="5567170"/>
            <a:ext cx="531170" cy="2264957"/>
          </a:xfrm>
          <a:custGeom>
            <a:avLst/>
            <a:gdLst/>
            <a:ahLst/>
            <a:cxnLst>
              <a:cxn ang="0">
                <a:pos x="wd2" y="hd2"/>
              </a:cxn>
              <a:cxn ang="5400000">
                <a:pos x="wd2" y="hd2"/>
              </a:cxn>
              <a:cxn ang="10800000">
                <a:pos x="wd2" y="hd2"/>
              </a:cxn>
              <a:cxn ang="16200000">
                <a:pos x="wd2" y="hd2"/>
              </a:cxn>
            </a:cxnLst>
            <a:rect l="0" t="0" r="r" b="b"/>
            <a:pathLst>
              <a:path w="19221" h="21600" fill="norm" stroke="1" extrusionOk="0">
                <a:moveTo>
                  <a:pt x="19221" y="21600"/>
                </a:moveTo>
                <a:cubicBezTo>
                  <a:pt x="3753" y="14922"/>
                  <a:pt x="-2379" y="7722"/>
                  <a:pt x="825" y="0"/>
                </a:cubicBezTo>
              </a:path>
            </a:pathLst>
          </a:custGeom>
          <a:ln w="50800">
            <a:solidFill>
              <a:srgbClr val="000000"/>
            </a:solidFill>
            <a:miter lim="400000"/>
            <a:headEnd type="triangle"/>
          </a:ln>
        </p:spPr>
        <p:txBody>
          <a:bodyPr/>
          <a:lstStyle/>
          <a:p>
            <a:pPr/>
          </a:p>
        </p:txBody>
      </p:sp>
      <p:sp>
        <p:nvSpPr>
          <p:cNvPr id="772" name="Rectangle"/>
          <p:cNvSpPr/>
          <p:nvPr/>
        </p:nvSpPr>
        <p:spPr>
          <a:xfrm>
            <a:off x="9507539" y="7361808"/>
            <a:ext cx="3421408" cy="2235201"/>
          </a:xfrm>
          <a:prstGeom prst="rect">
            <a:avLst/>
          </a:prstGeom>
          <a:ln w="50800">
            <a:solidFill>
              <a:srgbClr val="000000"/>
            </a:solidFill>
            <a:custDash>
              <a:ds d="200000" sp="200000"/>
            </a:custDash>
            <a:miter lim="400000"/>
          </a:ln>
        </p:spPr>
        <p:txBody>
          <a:bodyPr lIns="50800" tIns="50800" rIns="50800" bIns="50800" anchor="b"/>
          <a:lstStyle/>
          <a:p>
            <a:pPr>
              <a:defRPr sz="3200">
                <a:solidFill>
                  <a:srgbClr val="FFFFFF"/>
                </a:solidFill>
              </a:defRPr>
            </a:pPr>
          </a:p>
        </p:txBody>
      </p:sp>
      <p:sp>
        <p:nvSpPr>
          <p:cNvPr id="773" name="Replication Controller"/>
          <p:cNvSpPr txBox="1"/>
          <p:nvPr/>
        </p:nvSpPr>
        <p:spPr>
          <a:xfrm>
            <a:off x="12124874" y="3178771"/>
            <a:ext cx="2337690"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Replication</a:t>
            </a:r>
            <a:br/>
            <a:r>
              <a:t>Controller</a:t>
            </a:r>
          </a:p>
        </p:txBody>
      </p:sp>
      <p:cxnSp>
        <p:nvCxnSpPr>
          <p:cNvPr id="774" name="Connection Line"/>
          <p:cNvCxnSpPr>
            <a:stCxn id="772" idx="0"/>
            <a:endCxn id="773" idx="0"/>
          </p:cNvCxnSpPr>
          <p:nvPr/>
        </p:nvCxnSpPr>
        <p:spPr>
          <a:xfrm flipV="1">
            <a:off x="11218242" y="3762971"/>
            <a:ext cx="2075477" cy="4716438"/>
          </a:xfrm>
          <a:prstGeom prst="straightConnector1">
            <a:avLst/>
          </a:prstGeom>
          <a:ln w="50800">
            <a:solidFill>
              <a:srgbClr val="000000"/>
            </a:solidFill>
            <a:miter lim="400000"/>
            <a:headEnd type="triangle"/>
          </a:ln>
        </p:spPr>
      </p:cxnSp>
      <p:sp>
        <p:nvSpPr>
          <p:cNvPr id="775" name="Rectangle"/>
          <p:cNvSpPr/>
          <p:nvPr/>
        </p:nvSpPr>
        <p:spPr>
          <a:xfrm>
            <a:off x="12604635" y="6396899"/>
            <a:ext cx="1968659" cy="635001"/>
          </a:xfrm>
          <a:prstGeom prst="rect">
            <a:avLst/>
          </a:prstGeom>
          <a:solidFill>
            <a:schemeClr val="accent6"/>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b"/>
          <a:lstStyle/>
          <a:p>
            <a:pPr>
              <a:defRPr sz="3200">
                <a:solidFill>
                  <a:srgbClr val="FFFFFF"/>
                </a:solidFill>
              </a:defRPr>
            </a:pPr>
          </a:p>
        </p:txBody>
      </p:sp>
      <p:sp>
        <p:nvSpPr>
          <p:cNvPr id="776" name="Publicly…"/>
          <p:cNvSpPr txBox="1"/>
          <p:nvPr/>
        </p:nvSpPr>
        <p:spPr>
          <a:xfrm>
            <a:off x="14829239" y="3604508"/>
            <a:ext cx="2387030" cy="170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Publicly</a:t>
            </a:r>
          </a:p>
          <a:p>
            <a:pPr>
              <a:defRPr sz="3500"/>
            </a:pPr>
            <a:r>
              <a:t>accessible</a:t>
            </a:r>
          </a:p>
          <a:p>
            <a:pPr>
              <a:defRPr sz="3500"/>
            </a:pPr>
            <a:r>
              <a:t>Service</a:t>
            </a:r>
          </a:p>
        </p:txBody>
      </p:sp>
      <p:cxnSp>
        <p:nvCxnSpPr>
          <p:cNvPr id="777" name="Connection Line"/>
          <p:cNvCxnSpPr>
            <a:stCxn id="775" idx="0"/>
            <a:endCxn id="776" idx="0"/>
          </p:cNvCxnSpPr>
          <p:nvPr/>
        </p:nvCxnSpPr>
        <p:spPr>
          <a:xfrm flipV="1">
            <a:off x="13588964" y="4455408"/>
            <a:ext cx="2433790" cy="2258992"/>
          </a:xfrm>
          <a:prstGeom prst="straightConnector1">
            <a:avLst/>
          </a:prstGeom>
          <a:ln w="50800">
            <a:solidFill>
              <a:srgbClr val="000000"/>
            </a:solidFill>
            <a:miter lim="400000"/>
            <a:headEnd type="triangle"/>
          </a:ln>
        </p:spPr>
      </p:cxnSp>
      <p:sp>
        <p:nvSpPr>
          <p:cNvPr id="778" name="Circle"/>
          <p:cNvSpPr/>
          <p:nvPr/>
        </p:nvSpPr>
        <p:spPr>
          <a:xfrm>
            <a:off x="12687475" y="9617661"/>
            <a:ext cx="635001" cy="635001"/>
          </a:xfrm>
          <a:prstGeom prst="ellipse">
            <a:avLst/>
          </a:prstGeom>
          <a:solidFill>
            <a:schemeClr val="accent2">
              <a:hueOff val="-902888"/>
              <a:satOff val="-15377"/>
              <a:lumOff val="-12864"/>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783" name="Connection Line"/>
          <p:cNvSpPr/>
          <p:nvPr/>
        </p:nvSpPr>
        <p:spPr>
          <a:xfrm>
            <a:off x="12324323" y="8549314"/>
            <a:ext cx="897337" cy="1101121"/>
          </a:xfrm>
          <a:custGeom>
            <a:avLst/>
            <a:gdLst/>
            <a:ahLst/>
            <a:cxnLst>
              <a:cxn ang="0">
                <a:pos x="wd2" y="hd2"/>
              </a:cxn>
              <a:cxn ang="5400000">
                <a:pos x="wd2" y="hd2"/>
              </a:cxn>
              <a:cxn ang="10800000">
                <a:pos x="wd2" y="hd2"/>
              </a:cxn>
              <a:cxn ang="16200000">
                <a:pos x="wd2" y="hd2"/>
              </a:cxn>
            </a:cxnLst>
            <a:rect l="0" t="0" r="r" b="b"/>
            <a:pathLst>
              <a:path w="18528" h="21600" fill="norm" stroke="1" extrusionOk="0">
                <a:moveTo>
                  <a:pt x="0" y="0"/>
                </a:moveTo>
                <a:cubicBezTo>
                  <a:pt x="15947" y="3050"/>
                  <a:pt x="21600" y="10250"/>
                  <a:pt x="16959" y="21600"/>
                </a:cubicBezTo>
              </a:path>
            </a:pathLst>
          </a:custGeom>
          <a:ln w="50800">
            <a:solidFill>
              <a:srgbClr val="000000"/>
            </a:solidFill>
            <a:miter lim="400000"/>
            <a:headEnd type="triangle"/>
            <a:tailEnd type="triangle"/>
          </a:ln>
        </p:spPr>
        <p:txBody>
          <a:bodyPr/>
          <a:lstStyle/>
          <a:p>
            <a:pPr/>
          </a:p>
        </p:txBody>
      </p:sp>
      <p:cxnSp>
        <p:nvCxnSpPr>
          <p:cNvPr id="780" name="Connection Line"/>
          <p:cNvCxnSpPr>
            <a:stCxn id="781" idx="0"/>
            <a:endCxn id="778" idx="0"/>
          </p:cNvCxnSpPr>
          <p:nvPr/>
        </p:nvCxnSpPr>
        <p:spPr>
          <a:xfrm flipH="1" flipV="1">
            <a:off x="13004975" y="9935161"/>
            <a:ext cx="727542" cy="2107669"/>
          </a:xfrm>
          <a:prstGeom prst="straightConnector1">
            <a:avLst/>
          </a:prstGeom>
          <a:ln w="50800">
            <a:solidFill>
              <a:srgbClr val="000000"/>
            </a:solidFill>
            <a:miter lim="400000"/>
            <a:tailEnd type="triangle"/>
          </a:ln>
        </p:spPr>
      </p:cxnSp>
      <p:sp>
        <p:nvSpPr>
          <p:cNvPr id="781" name="Storage"/>
          <p:cNvSpPr txBox="1"/>
          <p:nvPr/>
        </p:nvSpPr>
        <p:spPr>
          <a:xfrm>
            <a:off x="12897269" y="11725329"/>
            <a:ext cx="1670496"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Storage</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5" name="Amazon Web Services"/>
          <p:cNvSpPr/>
          <p:nvPr/>
        </p:nvSpPr>
        <p:spPr>
          <a:xfrm>
            <a:off x="2892927" y="5173649"/>
            <a:ext cx="20136248" cy="4904465"/>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lgn="r">
              <a:defRPr b="1" sz="3200">
                <a:solidFill>
                  <a:srgbClr val="FFFFFF"/>
                </a:solidFill>
                <a:latin typeface="Helvetica"/>
                <a:ea typeface="Helvetica"/>
                <a:cs typeface="Helvetica"/>
                <a:sym typeface="Helvetica"/>
              </a:defRPr>
            </a:lvl1pPr>
          </a:lstStyle>
          <a:p>
            <a:pPr/>
            <a:r>
              <a:t>Amazon Web Services</a:t>
            </a:r>
          </a:p>
        </p:txBody>
      </p:sp>
      <p:sp>
        <p:nvSpPr>
          <p:cNvPr id="786" name="“worker”"/>
          <p:cNvSpPr/>
          <p:nvPr/>
        </p:nvSpPr>
        <p:spPr>
          <a:xfrm>
            <a:off x="8497503" y="6295198"/>
            <a:ext cx="4197058" cy="2915367"/>
          </a:xfrm>
          <a:prstGeom prst="rect">
            <a:avLst/>
          </a:prstGeom>
          <a:solidFill>
            <a:schemeClr val="accent3"/>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defRPr b="1" sz="3200">
                <a:solidFill>
                  <a:srgbClr val="FFFFFF"/>
                </a:solidFill>
                <a:latin typeface="Helvetica"/>
                <a:ea typeface="Helvetica"/>
                <a:cs typeface="Helvetica"/>
                <a:sym typeface="Helvetica"/>
              </a:defRPr>
            </a:lvl1pPr>
          </a:lstStyle>
          <a:p>
            <a:pPr/>
            <a:r>
              <a:t>“worker”</a:t>
            </a:r>
          </a:p>
        </p:txBody>
      </p:sp>
      <p:sp>
        <p:nvSpPr>
          <p:cNvPr id="787" name="“master”"/>
          <p:cNvSpPr/>
          <p:nvPr/>
        </p:nvSpPr>
        <p:spPr>
          <a:xfrm>
            <a:off x="3690272" y="6295198"/>
            <a:ext cx="4197059" cy="2915367"/>
          </a:xfrm>
          <a:prstGeom prst="rect">
            <a:avLst/>
          </a:prstGeom>
          <a:solidFill>
            <a:schemeClr val="accent3"/>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defRPr b="1" sz="3200">
                <a:solidFill>
                  <a:srgbClr val="FFFFFF"/>
                </a:solidFill>
                <a:latin typeface="Helvetica"/>
                <a:ea typeface="Helvetica"/>
                <a:cs typeface="Helvetica"/>
                <a:sym typeface="Helvetica"/>
              </a:defRPr>
            </a:lvl1pPr>
          </a:lstStyle>
          <a:p>
            <a:pPr/>
            <a:r>
              <a:t>“master”</a:t>
            </a:r>
          </a:p>
        </p:txBody>
      </p:sp>
      <p:sp>
        <p:nvSpPr>
          <p:cNvPr id="788" name="Stateful Containers"/>
          <p:cNvSpPr txBox="1"/>
          <p:nvPr>
            <p:ph type="title"/>
          </p:nvPr>
        </p:nvSpPr>
        <p:spPr>
          <a:prstGeom prst="rect">
            <a:avLst/>
          </a:prstGeom>
        </p:spPr>
        <p:txBody>
          <a:bodyPr/>
          <a:lstStyle/>
          <a:p>
            <a:pPr/>
            <a:r>
              <a:t>Stateful Containers</a:t>
            </a:r>
          </a:p>
        </p:txBody>
      </p:sp>
      <p:sp>
        <p:nvSpPr>
          <p:cNvPr id="7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90" name="Rectangle"/>
          <p:cNvSpPr/>
          <p:nvPr/>
        </p:nvSpPr>
        <p:spPr>
          <a:xfrm>
            <a:off x="9126721" y="6550408"/>
            <a:ext cx="2938622" cy="1785939"/>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grpSp>
        <p:nvGrpSpPr>
          <p:cNvPr id="793" name="Group"/>
          <p:cNvGrpSpPr/>
          <p:nvPr/>
        </p:nvGrpSpPr>
        <p:grpSpPr>
          <a:xfrm>
            <a:off x="9495680" y="6811752"/>
            <a:ext cx="2200705" cy="1263252"/>
            <a:chOff x="0" y="0"/>
            <a:chExt cx="2200704" cy="1263250"/>
          </a:xfrm>
        </p:grpSpPr>
        <p:sp>
          <p:nvSpPr>
            <p:cNvPr id="791" name="Rectangle"/>
            <p:cNvSpPr/>
            <p:nvPr/>
          </p:nvSpPr>
          <p:spPr>
            <a:xfrm>
              <a:off x="0" y="0"/>
              <a:ext cx="2200705" cy="1263251"/>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600">
                  <a:solidFill>
                    <a:srgbClr val="FFFFFF"/>
                  </a:solidFill>
                  <a:latin typeface="Helvetica"/>
                  <a:ea typeface="Helvetica"/>
                  <a:cs typeface="Helvetica"/>
                  <a:sym typeface="Helvetica"/>
                </a:defRPr>
              </a:pPr>
            </a:p>
          </p:txBody>
        </p:sp>
        <p:pic>
          <p:nvPicPr>
            <p:cNvPr id="792" name="Image" descr="Image"/>
            <p:cNvPicPr>
              <a:picLocks noChangeAspect="1"/>
            </p:cNvPicPr>
            <p:nvPr/>
          </p:nvPicPr>
          <p:blipFill>
            <a:blip r:embed="rId3">
              <a:extLst/>
            </a:blip>
            <a:srcRect l="9213" t="30403" r="9213" b="30403"/>
            <a:stretch>
              <a:fillRect/>
            </a:stretch>
          </p:blipFill>
          <p:spPr>
            <a:xfrm>
              <a:off x="133182" y="207140"/>
              <a:ext cx="1963547" cy="943427"/>
            </a:xfrm>
            <a:prstGeom prst="rect">
              <a:avLst/>
            </a:prstGeom>
            <a:ln w="12700" cap="flat">
              <a:noFill/>
              <a:miter lim="400000"/>
            </a:ln>
            <a:effectLst/>
          </p:spPr>
        </p:pic>
      </p:grpSp>
      <p:sp>
        <p:nvSpPr>
          <p:cNvPr id="794" name="“worker”"/>
          <p:cNvSpPr/>
          <p:nvPr/>
        </p:nvSpPr>
        <p:spPr>
          <a:xfrm>
            <a:off x="13304733" y="6295198"/>
            <a:ext cx="4197059" cy="2915367"/>
          </a:xfrm>
          <a:prstGeom prst="rect">
            <a:avLst/>
          </a:prstGeom>
          <a:solidFill>
            <a:schemeClr val="accent3"/>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defRPr b="1" sz="3200">
                <a:solidFill>
                  <a:srgbClr val="FFFFFF"/>
                </a:solidFill>
                <a:latin typeface="Helvetica"/>
                <a:ea typeface="Helvetica"/>
                <a:cs typeface="Helvetica"/>
                <a:sym typeface="Helvetica"/>
              </a:defRPr>
            </a:lvl1pPr>
          </a:lstStyle>
          <a:p>
            <a:pPr/>
            <a:r>
              <a:t>“worker”</a:t>
            </a:r>
          </a:p>
        </p:txBody>
      </p:sp>
      <p:sp>
        <p:nvSpPr>
          <p:cNvPr id="795" name="Rectangle"/>
          <p:cNvSpPr/>
          <p:nvPr/>
        </p:nvSpPr>
        <p:spPr>
          <a:xfrm>
            <a:off x="3487950" y="5763122"/>
            <a:ext cx="14306357" cy="3725519"/>
          </a:xfrm>
          <a:prstGeom prst="rect">
            <a:avLst/>
          </a:prstGeom>
          <a:ln w="50800">
            <a:solidFill>
              <a:srgbClr val="000000"/>
            </a:solidFill>
            <a:custDash>
              <a:ds d="200000" sp="200000"/>
            </a:custDash>
            <a:miter lim="400000"/>
          </a:ln>
        </p:spPr>
        <p:txBody>
          <a:bodyPr lIns="50800" tIns="50800" rIns="50800" bIns="50800" anchor="b"/>
          <a:lstStyle/>
          <a:p>
            <a:pPr>
              <a:defRPr sz="3200">
                <a:solidFill>
                  <a:srgbClr val="FFFFFF"/>
                </a:solidFill>
              </a:defRPr>
            </a:pPr>
          </a:p>
        </p:txBody>
      </p:sp>
      <p:sp>
        <p:nvSpPr>
          <p:cNvPr id="796" name="Rectangle"/>
          <p:cNvSpPr/>
          <p:nvPr/>
        </p:nvSpPr>
        <p:spPr>
          <a:xfrm>
            <a:off x="8879624" y="6341447"/>
            <a:ext cx="3421409" cy="2235201"/>
          </a:xfrm>
          <a:prstGeom prst="rect">
            <a:avLst/>
          </a:prstGeom>
          <a:ln w="50800">
            <a:solidFill>
              <a:srgbClr val="000000"/>
            </a:solidFill>
            <a:custDash>
              <a:ds d="200000" sp="200000"/>
            </a:custDash>
            <a:miter lim="400000"/>
          </a:ln>
        </p:spPr>
        <p:txBody>
          <a:bodyPr lIns="50800" tIns="50800" rIns="50800" bIns="50800" anchor="b"/>
          <a:lstStyle/>
          <a:p>
            <a:pPr>
              <a:defRPr sz="3200">
                <a:solidFill>
                  <a:srgbClr val="FFFFFF"/>
                </a:solidFill>
              </a:defRPr>
            </a:pPr>
          </a:p>
        </p:txBody>
      </p:sp>
      <p:sp>
        <p:nvSpPr>
          <p:cNvPr id="797" name="Rectangle"/>
          <p:cNvSpPr/>
          <p:nvPr/>
        </p:nvSpPr>
        <p:spPr>
          <a:xfrm>
            <a:off x="11976720" y="5376538"/>
            <a:ext cx="1968660" cy="635001"/>
          </a:xfrm>
          <a:prstGeom prst="rect">
            <a:avLst/>
          </a:prstGeom>
          <a:solidFill>
            <a:schemeClr val="accent6"/>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b"/>
          <a:lstStyle/>
          <a:p>
            <a:pPr>
              <a:defRPr sz="3200">
                <a:solidFill>
                  <a:srgbClr val="FFFFFF"/>
                </a:solidFill>
              </a:defRPr>
            </a:pPr>
          </a:p>
        </p:txBody>
      </p:sp>
      <p:sp>
        <p:nvSpPr>
          <p:cNvPr id="798" name="EBS"/>
          <p:cNvSpPr/>
          <p:nvPr/>
        </p:nvSpPr>
        <p:spPr>
          <a:xfrm>
            <a:off x="18258823" y="6295198"/>
            <a:ext cx="4197059" cy="2915367"/>
          </a:xfrm>
          <a:prstGeom prst="rect">
            <a:avLst/>
          </a:prstGeom>
          <a:blipFill>
            <a:blip r:embed="rId4"/>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defRPr b="1" sz="3200">
                <a:solidFill>
                  <a:srgbClr val="FFFFFF"/>
                </a:solidFill>
                <a:latin typeface="Helvetica"/>
                <a:ea typeface="Helvetica"/>
                <a:cs typeface="Helvetica"/>
                <a:sym typeface="Helvetica"/>
              </a:defRPr>
            </a:lvl1pPr>
          </a:lstStyle>
          <a:p>
            <a:pPr/>
            <a:r>
              <a:t>EBS</a:t>
            </a:r>
          </a:p>
        </p:txBody>
      </p:sp>
      <p:sp>
        <p:nvSpPr>
          <p:cNvPr id="799" name="Circle"/>
          <p:cNvSpPr/>
          <p:nvPr/>
        </p:nvSpPr>
        <p:spPr>
          <a:xfrm>
            <a:off x="19751509" y="7141547"/>
            <a:ext cx="635001" cy="635001"/>
          </a:xfrm>
          <a:prstGeom prst="ellipse">
            <a:avLst/>
          </a:prstGeom>
          <a:solidFill>
            <a:schemeClr val="accent2">
              <a:hueOff val="-902888"/>
              <a:satOff val="-15377"/>
              <a:lumOff val="-12864"/>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802" name="Connection Line"/>
          <p:cNvSpPr/>
          <p:nvPr/>
        </p:nvSpPr>
        <p:spPr>
          <a:xfrm>
            <a:off x="11696510" y="6912369"/>
            <a:ext cx="8062592" cy="477940"/>
          </a:xfrm>
          <a:custGeom>
            <a:avLst/>
            <a:gdLst/>
            <a:ahLst/>
            <a:cxnLst>
              <a:cxn ang="0">
                <a:pos x="wd2" y="hd2"/>
              </a:cxn>
              <a:cxn ang="5400000">
                <a:pos x="wd2" y="hd2"/>
              </a:cxn>
              <a:cxn ang="10800000">
                <a:pos x="wd2" y="hd2"/>
              </a:cxn>
              <a:cxn ang="16200000">
                <a:pos x="wd2" y="hd2"/>
              </a:cxn>
            </a:cxnLst>
            <a:rect l="0" t="0" r="r" b="b"/>
            <a:pathLst>
              <a:path w="21600" h="16352" fill="norm" stroke="1" extrusionOk="0">
                <a:moveTo>
                  <a:pt x="0" y="10661"/>
                </a:moveTo>
                <a:cubicBezTo>
                  <a:pt x="7202" y="-5248"/>
                  <a:pt x="14402" y="-3351"/>
                  <a:pt x="21600" y="16352"/>
                </a:cubicBezTo>
              </a:path>
            </a:pathLst>
          </a:custGeom>
          <a:ln w="50800">
            <a:solidFill>
              <a:srgbClr val="000000"/>
            </a:solidFill>
            <a:miter lim="400000"/>
            <a:headEnd type="triangle"/>
            <a:tailEnd type="triangle"/>
          </a:ln>
        </p:spPr>
        <p:txBody>
          <a:bodyPr/>
          <a:lstStyle/>
          <a:p>
            <a:pPr/>
          </a:p>
        </p:txBody>
      </p:sp>
      <p:sp>
        <p:nvSpPr>
          <p:cNvPr id="801" name="http://blog.couchbase.com/2016/july/stateful-containers-kubernetes-amazon-ebs"/>
          <p:cNvSpPr txBox="1"/>
          <p:nvPr/>
        </p:nvSpPr>
        <p:spPr>
          <a:xfrm>
            <a:off x="5528443" y="13137204"/>
            <a:ext cx="1386382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http://blog.couchbase.com/2016/july/stateful-containers-kubernetes-amazon-ebs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Kubernetes Components"/>
          <p:cNvSpPr txBox="1"/>
          <p:nvPr>
            <p:ph type="title"/>
          </p:nvPr>
        </p:nvSpPr>
        <p:spPr>
          <a:prstGeom prst="rect">
            <a:avLst/>
          </a:prstGeom>
        </p:spPr>
        <p:txBody>
          <a:bodyPr/>
          <a:lstStyle/>
          <a:p>
            <a:pPr/>
            <a:r>
              <a:t>Kubernetes Components</a:t>
            </a:r>
          </a:p>
        </p:txBody>
      </p:sp>
      <p:sp>
        <p:nvSpPr>
          <p:cNvPr id="149" name="Node: Machine or VM in the cluster…"/>
          <p:cNvSpPr txBox="1"/>
          <p:nvPr>
            <p:ph type="body" sz="half" idx="1"/>
          </p:nvPr>
        </p:nvSpPr>
        <p:spPr>
          <a:xfrm>
            <a:off x="1689100" y="3238500"/>
            <a:ext cx="11621938" cy="9207500"/>
          </a:xfrm>
          <a:prstGeom prst="rect">
            <a:avLst/>
          </a:prstGeom>
        </p:spPr>
        <p:txBody>
          <a:bodyPr/>
          <a:lstStyle/>
          <a:p>
            <a:pPr/>
            <a:r>
              <a:rPr b="1">
                <a:latin typeface="Helvetica"/>
                <a:ea typeface="Helvetica"/>
                <a:cs typeface="Helvetica"/>
                <a:sym typeface="Helvetica"/>
              </a:rPr>
              <a:t>Node</a:t>
            </a:r>
            <a:r>
              <a:t>: Machine or VM in the cluster</a:t>
            </a:r>
          </a:p>
          <a:p>
            <a:pPr/>
            <a:r>
              <a:rPr b="1">
                <a:latin typeface="Helvetica"/>
                <a:ea typeface="Helvetica"/>
                <a:cs typeface="Helvetica"/>
                <a:sym typeface="Helvetica"/>
              </a:rPr>
              <a:t>Master</a:t>
            </a:r>
            <a:r>
              <a:t>: Central control plane, provides unified view of the cluster</a:t>
            </a:r>
          </a:p>
          <a:p>
            <a:pPr lvl="1">
              <a:defRPr sz="4600"/>
            </a:pPr>
            <a:r>
              <a:rPr b="1">
                <a:latin typeface="Helvetica"/>
                <a:ea typeface="Helvetica"/>
                <a:cs typeface="Helvetica"/>
                <a:sym typeface="Helvetica"/>
              </a:rPr>
              <a:t>etcd</a:t>
            </a:r>
            <a:r>
              <a:t>: distributed key-value store used to persist Kubernetes system state</a:t>
            </a:r>
          </a:p>
          <a:p>
            <a:pPr/>
            <a:r>
              <a:rPr b="1">
                <a:latin typeface="Helvetica"/>
                <a:ea typeface="Helvetica"/>
                <a:cs typeface="Helvetica"/>
                <a:sym typeface="Helvetica"/>
              </a:rPr>
              <a:t>Worker</a:t>
            </a:r>
            <a:r>
              <a:t>: Docker host running </a:t>
            </a:r>
            <a:r>
              <a:rPr i="1">
                <a:latin typeface="Helvetica"/>
                <a:ea typeface="Helvetica"/>
                <a:cs typeface="Helvetica"/>
                <a:sym typeface="Helvetica"/>
              </a:rPr>
              <a:t>kubelet</a:t>
            </a:r>
            <a:r>
              <a:t> (node agent) and </a:t>
            </a:r>
            <a:r>
              <a:rPr i="1">
                <a:latin typeface="Helvetica"/>
                <a:ea typeface="Helvetica"/>
                <a:cs typeface="Helvetica"/>
                <a:sym typeface="Helvetica"/>
              </a:rPr>
              <a:t>proxy</a:t>
            </a:r>
            <a:r>
              <a:t> services</a:t>
            </a:r>
          </a:p>
          <a:p>
            <a:pPr lvl="1">
              <a:defRPr sz="4600"/>
            </a:pPr>
            <a:r>
              <a:t>Runs pods and containers</a:t>
            </a:r>
          </a:p>
          <a:p>
            <a:pPr lvl="1">
              <a:defRPr sz="4600"/>
            </a:pPr>
            <a:r>
              <a:t>Monitored by </a:t>
            </a:r>
            <a:r>
              <a:rPr i="1">
                <a:latin typeface="Helvetica"/>
                <a:ea typeface="Helvetica"/>
                <a:cs typeface="Helvetica"/>
                <a:sym typeface="Helvetica"/>
              </a:rPr>
              <a:t>systemd</a:t>
            </a:r>
            <a:r>
              <a:t> (CentOS) or </a:t>
            </a:r>
            <a:r>
              <a:rPr i="1">
                <a:latin typeface="Helvetica"/>
                <a:ea typeface="Helvetica"/>
                <a:cs typeface="Helvetica"/>
                <a:sym typeface="Helvetica"/>
              </a:rPr>
              <a:t>monit </a:t>
            </a:r>
            <a:r>
              <a:t>(Debian)</a:t>
            </a:r>
          </a:p>
        </p:txBody>
      </p:sp>
      <p:sp>
        <p:nvSpPr>
          <p:cNvPr id="150" name="Slide Number"/>
          <p:cNvSpPr txBox="1"/>
          <p:nvPr>
            <p:ph type="sldNum" sz="quarter" idx="2"/>
          </p:nvPr>
        </p:nvSpPr>
        <p:spPr>
          <a:xfrm>
            <a:off x="23811179" y="12738100"/>
            <a:ext cx="227280"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59" name="Group"/>
          <p:cNvGrpSpPr/>
          <p:nvPr/>
        </p:nvGrpSpPr>
        <p:grpSpPr>
          <a:xfrm>
            <a:off x="16547117" y="2736855"/>
            <a:ext cx="7206735" cy="6047316"/>
            <a:chOff x="0" y="0"/>
            <a:chExt cx="7206734" cy="6047314"/>
          </a:xfrm>
        </p:grpSpPr>
        <p:sp>
          <p:nvSpPr>
            <p:cNvPr id="151" name="Master"/>
            <p:cNvSpPr/>
            <p:nvPr/>
          </p:nvSpPr>
          <p:spPr>
            <a:xfrm>
              <a:off x="0" y="0"/>
              <a:ext cx="7206735" cy="4848092"/>
            </a:xfrm>
            <a:prstGeom prst="rect">
              <a:avLst/>
            </a:prstGeom>
            <a:solidFill>
              <a:schemeClr val="accent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lvl1pPr algn="l" defTabSz="584200">
                <a:defRPr b="1" sz="3200">
                  <a:solidFill>
                    <a:srgbClr val="FFFFFF"/>
                  </a:solidFill>
                  <a:latin typeface="Helvetica"/>
                  <a:ea typeface="Helvetica"/>
                  <a:cs typeface="Helvetica"/>
                  <a:sym typeface="Helvetica"/>
                </a:defRPr>
              </a:lvl1pPr>
            </a:lstStyle>
            <a:p>
              <a:pPr/>
              <a:r>
                <a:t>Master</a:t>
              </a:r>
            </a:p>
          </p:txBody>
        </p:sp>
        <p:sp>
          <p:nvSpPr>
            <p:cNvPr id="152" name="API Server…"/>
            <p:cNvSpPr/>
            <p:nvPr/>
          </p:nvSpPr>
          <p:spPr>
            <a:xfrm>
              <a:off x="909321" y="753935"/>
              <a:ext cx="4846580" cy="1270001"/>
            </a:xfrm>
            <a:prstGeom prst="rect">
              <a:avLst/>
            </a:prstGeom>
            <a:solidFill>
              <a:schemeClr val="accent1">
                <a:hueOff val="47394"/>
                <a:satOff val="-25753"/>
                <a:lumOff val="-7544"/>
              </a:schemeClr>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b="1" sz="3200">
                  <a:solidFill>
                    <a:srgbClr val="FFFFFF"/>
                  </a:solidFill>
                  <a:latin typeface="Helvetica"/>
                  <a:ea typeface="Helvetica"/>
                  <a:cs typeface="Helvetica"/>
                  <a:sym typeface="Helvetica"/>
                </a:defRPr>
              </a:pPr>
              <a:r>
                <a:t>API Server</a:t>
              </a:r>
            </a:p>
            <a:p>
              <a:pPr>
                <a:defRPr b="1" sz="2100">
                  <a:solidFill>
                    <a:srgbClr val="FFFFFF"/>
                  </a:solidFill>
                  <a:latin typeface="Helvetica"/>
                  <a:ea typeface="Helvetica"/>
                  <a:cs typeface="Helvetica"/>
                  <a:sym typeface="Helvetica"/>
                </a:defRPr>
              </a:pPr>
              <a:r>
                <a:t>(pods, services, …)</a:t>
              </a:r>
            </a:p>
          </p:txBody>
        </p:sp>
        <p:sp>
          <p:nvSpPr>
            <p:cNvPr id="153" name="Controller Manager"/>
            <p:cNvSpPr/>
            <p:nvPr/>
          </p:nvSpPr>
          <p:spPr>
            <a:xfrm>
              <a:off x="3584584" y="3026838"/>
              <a:ext cx="2543597" cy="1270001"/>
            </a:xfrm>
            <a:prstGeom prst="rect">
              <a:avLst/>
            </a:prstGeom>
            <a:solidFill>
              <a:schemeClr val="accent1">
                <a:hueOff val="47394"/>
                <a:satOff val="-25753"/>
                <a:lumOff val="-7544"/>
              </a:schemeClr>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3200">
                  <a:solidFill>
                    <a:srgbClr val="FFFFFF"/>
                  </a:solidFill>
                  <a:latin typeface="Helvetica"/>
                  <a:ea typeface="Helvetica"/>
                  <a:cs typeface="Helvetica"/>
                  <a:sym typeface="Helvetica"/>
                </a:defRPr>
              </a:lvl1pPr>
            </a:lstStyle>
            <a:p>
              <a:pPr/>
              <a:r>
                <a:t>Controller Manager</a:t>
              </a:r>
            </a:p>
          </p:txBody>
        </p:sp>
        <p:grpSp>
          <p:nvGrpSpPr>
            <p:cNvPr id="157" name="Group"/>
            <p:cNvGrpSpPr/>
            <p:nvPr/>
          </p:nvGrpSpPr>
          <p:grpSpPr>
            <a:xfrm>
              <a:off x="4680580" y="4523314"/>
              <a:ext cx="2410856" cy="1524001"/>
              <a:chOff x="0" y="0"/>
              <a:chExt cx="2410854" cy="1524000"/>
            </a:xfrm>
          </p:grpSpPr>
          <p:sp>
            <p:nvSpPr>
              <p:cNvPr id="154" name="etcd"/>
              <p:cNvSpPr/>
              <p:nvPr/>
            </p:nvSpPr>
            <p:spPr>
              <a:xfrm>
                <a:off x="0" y="0"/>
                <a:ext cx="2156855" cy="1270000"/>
              </a:xfrm>
              <a:prstGeom prst="rect">
                <a:avLst/>
              </a:prstGeom>
              <a:solidFill>
                <a:schemeClr val="accent1">
                  <a:hueOff val="47394"/>
                  <a:satOff val="-25753"/>
                  <a:lumOff val="-7544"/>
                </a:schemeClr>
              </a:solidFill>
              <a:ln w="25400" cap="flat">
                <a:solidFill>
                  <a:srgbClr val="000000"/>
                </a:solidFill>
                <a:prstDash val="solid"/>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3200">
                    <a:solidFill>
                      <a:srgbClr val="FFFFFF"/>
                    </a:solidFill>
                    <a:latin typeface="Helvetica"/>
                    <a:ea typeface="Helvetica"/>
                    <a:cs typeface="Helvetica"/>
                    <a:sym typeface="Helvetica"/>
                  </a:defRPr>
                </a:lvl1pPr>
              </a:lstStyle>
              <a:p>
                <a:pPr/>
                <a:r>
                  <a:t>etcd</a:t>
                </a:r>
              </a:p>
            </p:txBody>
          </p:sp>
          <p:sp>
            <p:nvSpPr>
              <p:cNvPr id="155" name="etcd"/>
              <p:cNvSpPr/>
              <p:nvPr/>
            </p:nvSpPr>
            <p:spPr>
              <a:xfrm>
                <a:off x="127000" y="127000"/>
                <a:ext cx="2156855" cy="1270000"/>
              </a:xfrm>
              <a:prstGeom prst="rect">
                <a:avLst/>
              </a:prstGeom>
              <a:solidFill>
                <a:schemeClr val="accent1">
                  <a:hueOff val="47394"/>
                  <a:satOff val="-25753"/>
                  <a:lumOff val="-7544"/>
                </a:schemeClr>
              </a:solidFill>
              <a:ln w="25400" cap="flat">
                <a:solidFill>
                  <a:srgbClr val="000000"/>
                </a:solidFill>
                <a:prstDash val="solid"/>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3200">
                    <a:solidFill>
                      <a:srgbClr val="FFFFFF"/>
                    </a:solidFill>
                    <a:latin typeface="Helvetica"/>
                    <a:ea typeface="Helvetica"/>
                    <a:cs typeface="Helvetica"/>
                    <a:sym typeface="Helvetica"/>
                  </a:defRPr>
                </a:lvl1pPr>
              </a:lstStyle>
              <a:p>
                <a:pPr/>
                <a:r>
                  <a:t>etcd</a:t>
                </a:r>
              </a:p>
            </p:txBody>
          </p:sp>
          <p:sp>
            <p:nvSpPr>
              <p:cNvPr id="156" name="etcd"/>
              <p:cNvSpPr/>
              <p:nvPr/>
            </p:nvSpPr>
            <p:spPr>
              <a:xfrm>
                <a:off x="254000" y="254000"/>
                <a:ext cx="2156855" cy="1270000"/>
              </a:xfrm>
              <a:prstGeom prst="rect">
                <a:avLst/>
              </a:prstGeom>
              <a:solidFill>
                <a:schemeClr val="accent1">
                  <a:hueOff val="47394"/>
                  <a:satOff val="-25753"/>
                  <a:lumOff val="-7544"/>
                </a:schemeClr>
              </a:solidFill>
              <a:ln w="25400" cap="flat">
                <a:solidFill>
                  <a:srgbClr val="000000"/>
                </a:solidFill>
                <a:prstDash val="solid"/>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3200">
                    <a:solidFill>
                      <a:srgbClr val="FFFFFF"/>
                    </a:solidFill>
                    <a:latin typeface="Helvetica"/>
                    <a:ea typeface="Helvetica"/>
                    <a:cs typeface="Helvetica"/>
                    <a:sym typeface="Helvetica"/>
                  </a:defRPr>
                </a:lvl1pPr>
              </a:lstStyle>
              <a:p>
                <a:pPr/>
                <a:r>
                  <a:t>etcd</a:t>
                </a:r>
              </a:p>
            </p:txBody>
          </p:sp>
        </p:grpSp>
        <p:sp>
          <p:nvSpPr>
            <p:cNvPr id="158" name="Scheduler"/>
            <p:cNvSpPr/>
            <p:nvPr/>
          </p:nvSpPr>
          <p:spPr>
            <a:xfrm>
              <a:off x="532769" y="3026838"/>
              <a:ext cx="2543597" cy="1270001"/>
            </a:xfrm>
            <a:prstGeom prst="rect">
              <a:avLst/>
            </a:prstGeom>
            <a:solidFill>
              <a:schemeClr val="accent1">
                <a:hueOff val="47394"/>
                <a:satOff val="-25753"/>
                <a:lumOff val="-7544"/>
              </a:schemeClr>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3200">
                  <a:solidFill>
                    <a:srgbClr val="FFFFFF"/>
                  </a:solidFill>
                  <a:latin typeface="Helvetica"/>
                  <a:ea typeface="Helvetica"/>
                  <a:cs typeface="Helvetica"/>
                  <a:sym typeface="Helvetica"/>
                </a:defRPr>
              </a:lvl1pPr>
            </a:lstStyle>
            <a:p>
              <a:pPr/>
              <a:r>
                <a:t>Scheduler</a:t>
              </a:r>
            </a:p>
          </p:txBody>
        </p:sp>
      </p:grpSp>
      <p:grpSp>
        <p:nvGrpSpPr>
          <p:cNvPr id="171" name="Group"/>
          <p:cNvGrpSpPr/>
          <p:nvPr/>
        </p:nvGrpSpPr>
        <p:grpSpPr>
          <a:xfrm>
            <a:off x="13384747" y="8036595"/>
            <a:ext cx="7206735" cy="4848093"/>
            <a:chOff x="0" y="0"/>
            <a:chExt cx="7206734" cy="4848091"/>
          </a:xfrm>
        </p:grpSpPr>
        <p:sp>
          <p:nvSpPr>
            <p:cNvPr id="160" name="Worker"/>
            <p:cNvSpPr/>
            <p:nvPr/>
          </p:nvSpPr>
          <p:spPr>
            <a:xfrm>
              <a:off x="0" y="0"/>
              <a:ext cx="7206735" cy="4848092"/>
            </a:xfrm>
            <a:prstGeom prst="rect">
              <a:avLst/>
            </a:prstGeom>
            <a:solidFill>
              <a:schemeClr val="accent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lvl1pPr algn="r" defTabSz="584200">
                <a:defRPr b="1" sz="3200">
                  <a:solidFill>
                    <a:srgbClr val="FFFFFF"/>
                  </a:solidFill>
                  <a:latin typeface="Helvetica"/>
                  <a:ea typeface="Helvetica"/>
                  <a:cs typeface="Helvetica"/>
                  <a:sym typeface="Helvetica"/>
                </a:defRPr>
              </a:lvl1pPr>
            </a:lstStyle>
            <a:p>
              <a:pPr/>
              <a:r>
                <a:t>Worker</a:t>
              </a:r>
            </a:p>
          </p:txBody>
        </p:sp>
        <p:sp>
          <p:nvSpPr>
            <p:cNvPr id="161" name="Docker"/>
            <p:cNvSpPr/>
            <p:nvPr/>
          </p:nvSpPr>
          <p:spPr>
            <a:xfrm>
              <a:off x="418070" y="2316633"/>
              <a:ext cx="6370593" cy="2290499"/>
            </a:xfrm>
            <a:prstGeom prst="rect">
              <a:avLst/>
            </a:prstGeom>
            <a:solidFill>
              <a:schemeClr val="accent1">
                <a:hueOff val="47394"/>
                <a:satOff val="-25753"/>
                <a:lumOff val="-7544"/>
              </a:schemeClr>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lgn="r">
                <a:defRPr b="1" sz="2400">
                  <a:solidFill>
                    <a:srgbClr val="FFFFFF"/>
                  </a:solidFill>
                  <a:latin typeface="Helvetica"/>
                  <a:ea typeface="Helvetica"/>
                  <a:cs typeface="Helvetica"/>
                  <a:sym typeface="Helvetica"/>
                </a:defRPr>
              </a:lvl1pPr>
            </a:lstStyle>
            <a:p>
              <a:pPr/>
              <a:r>
                <a:t>Docker</a:t>
              </a:r>
            </a:p>
          </p:txBody>
        </p:sp>
        <p:sp>
          <p:nvSpPr>
            <p:cNvPr id="162" name="Rectangle"/>
            <p:cNvSpPr/>
            <p:nvPr/>
          </p:nvSpPr>
          <p:spPr>
            <a:xfrm>
              <a:off x="615886" y="2981158"/>
              <a:ext cx="1504026" cy="1295401"/>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sz="3200">
                  <a:solidFill>
                    <a:srgbClr val="FFFFFF"/>
                  </a:solidFill>
                </a:defRPr>
              </a:pPr>
            </a:p>
          </p:txBody>
        </p:sp>
        <p:sp>
          <p:nvSpPr>
            <p:cNvPr id="163" name="Rectangle"/>
            <p:cNvSpPr/>
            <p:nvPr/>
          </p:nvSpPr>
          <p:spPr>
            <a:xfrm>
              <a:off x="2397045" y="2995570"/>
              <a:ext cx="1631623" cy="1270001"/>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sz="3200">
                  <a:solidFill>
                    <a:srgbClr val="FFFFFF"/>
                  </a:solidFill>
                </a:defRPr>
              </a:pPr>
            </a:p>
          </p:txBody>
        </p:sp>
        <p:sp>
          <p:nvSpPr>
            <p:cNvPr id="164" name="Rectangle"/>
            <p:cNvSpPr/>
            <p:nvPr/>
          </p:nvSpPr>
          <p:spPr>
            <a:xfrm>
              <a:off x="1272198" y="3217153"/>
              <a:ext cx="621940" cy="489459"/>
            </a:xfrm>
            <a:prstGeom prst="rect">
              <a:avLst/>
            </a:prstGeom>
            <a:solidFill>
              <a:schemeClr val="accent2"/>
            </a:solidFill>
            <a:ln w="25400"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sz="3200">
                  <a:solidFill>
                    <a:srgbClr val="FFFFFF"/>
                  </a:solidFill>
                </a:defRPr>
              </a:pPr>
            </a:p>
          </p:txBody>
        </p:sp>
        <p:sp>
          <p:nvSpPr>
            <p:cNvPr id="165" name="Rectangle"/>
            <p:cNvSpPr/>
            <p:nvPr/>
          </p:nvSpPr>
          <p:spPr>
            <a:xfrm>
              <a:off x="2786225" y="3194621"/>
              <a:ext cx="993677" cy="843359"/>
            </a:xfrm>
            <a:prstGeom prst="rect">
              <a:avLst/>
            </a:prstGeom>
            <a:solidFill>
              <a:schemeClr val="accent2"/>
            </a:solidFill>
            <a:ln w="25400"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sz="3200">
                  <a:solidFill>
                    <a:srgbClr val="FFFFFF"/>
                  </a:solidFill>
                </a:defRPr>
              </a:pPr>
            </a:p>
          </p:txBody>
        </p:sp>
        <p:sp>
          <p:nvSpPr>
            <p:cNvPr id="166" name="Kubelet"/>
            <p:cNvSpPr/>
            <p:nvPr/>
          </p:nvSpPr>
          <p:spPr>
            <a:xfrm>
              <a:off x="552087" y="173414"/>
              <a:ext cx="1631622" cy="550284"/>
            </a:xfrm>
            <a:prstGeom prst="rect">
              <a:avLst/>
            </a:prstGeom>
            <a:solidFill>
              <a:schemeClr val="accent1">
                <a:hueOff val="47394"/>
                <a:satOff val="-25753"/>
                <a:lumOff val="-7544"/>
              </a:schemeClr>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b="1" sz="2000">
                  <a:solidFill>
                    <a:srgbClr val="FFFFFF"/>
                  </a:solidFill>
                  <a:latin typeface="Helvetica"/>
                  <a:ea typeface="Helvetica"/>
                  <a:cs typeface="Helvetica"/>
                  <a:sym typeface="Helvetica"/>
                </a:defRPr>
              </a:lvl1pPr>
            </a:lstStyle>
            <a:p>
              <a:pPr/>
              <a:r>
                <a:t>Kubelet</a:t>
              </a:r>
            </a:p>
          </p:txBody>
        </p:sp>
        <p:sp>
          <p:nvSpPr>
            <p:cNvPr id="167" name="Rectangle"/>
            <p:cNvSpPr/>
            <p:nvPr/>
          </p:nvSpPr>
          <p:spPr>
            <a:xfrm>
              <a:off x="4331019" y="2968600"/>
              <a:ext cx="1482476" cy="1295401"/>
            </a:xfrm>
            <a:prstGeom prst="rect">
              <a:avLst/>
            </a:prstGeom>
            <a:solidFill>
              <a:schemeClr val="accent4"/>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sz="3200">
                  <a:solidFill>
                    <a:srgbClr val="FFFFFF"/>
                  </a:solidFill>
                </a:defRPr>
              </a:pPr>
            </a:p>
          </p:txBody>
        </p:sp>
        <p:sp>
          <p:nvSpPr>
            <p:cNvPr id="168" name="Proxy"/>
            <p:cNvSpPr/>
            <p:nvPr/>
          </p:nvSpPr>
          <p:spPr>
            <a:xfrm>
              <a:off x="2534777" y="173414"/>
              <a:ext cx="1631622" cy="550284"/>
            </a:xfrm>
            <a:prstGeom prst="rect">
              <a:avLst/>
            </a:prstGeom>
            <a:solidFill>
              <a:schemeClr val="accent1">
                <a:hueOff val="47394"/>
                <a:satOff val="-25753"/>
                <a:lumOff val="-7544"/>
              </a:schemeClr>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b="1" sz="2000">
                  <a:solidFill>
                    <a:srgbClr val="FFFFFF"/>
                  </a:solidFill>
                  <a:latin typeface="Helvetica"/>
                  <a:ea typeface="Helvetica"/>
                  <a:cs typeface="Helvetica"/>
                  <a:sym typeface="Helvetica"/>
                </a:defRPr>
              </a:lvl1pPr>
            </a:lstStyle>
            <a:p>
              <a:pPr/>
              <a:r>
                <a:t>Proxy</a:t>
              </a:r>
            </a:p>
          </p:txBody>
        </p:sp>
        <p:sp>
          <p:nvSpPr>
            <p:cNvPr id="169" name="Rectangle"/>
            <p:cNvSpPr/>
            <p:nvPr/>
          </p:nvSpPr>
          <p:spPr>
            <a:xfrm>
              <a:off x="4671989" y="3309063"/>
              <a:ext cx="800533" cy="614476"/>
            </a:xfrm>
            <a:prstGeom prst="rect">
              <a:avLst/>
            </a:prstGeom>
            <a:solidFill>
              <a:schemeClr val="accent2"/>
            </a:solidFill>
            <a:ln w="25400"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sz="3200">
                  <a:solidFill>
                    <a:srgbClr val="FFFFFF"/>
                  </a:solidFill>
                </a:defRPr>
              </a:pPr>
            </a:p>
          </p:txBody>
        </p:sp>
        <p:sp>
          <p:nvSpPr>
            <p:cNvPr id="170" name="Rectangle"/>
            <p:cNvSpPr/>
            <p:nvPr/>
          </p:nvSpPr>
          <p:spPr>
            <a:xfrm>
              <a:off x="850698" y="3642327"/>
              <a:ext cx="621940" cy="489459"/>
            </a:xfrm>
            <a:prstGeom prst="rect">
              <a:avLst/>
            </a:prstGeom>
            <a:solidFill>
              <a:schemeClr val="accent2"/>
            </a:solidFill>
            <a:ln w="25400"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sz="3200">
                  <a:solidFill>
                    <a:srgbClr val="FFFFFF"/>
                  </a:solidFill>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4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49">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149">
                                            <p:txEl>
                                              <p:pRg st="2" end="2"/>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2" fill="hold">
                                  <p:stCondLst>
                                    <p:cond delay="0"/>
                                  </p:stCondLst>
                                  <p:iterate type="el" backwards="0">
                                    <p:tmAbs val="0"/>
                                  </p:iterate>
                                  <p:childTnLst>
                                    <p:set>
                                      <p:cBhvr>
                                        <p:cTn id="18" fill="hold"/>
                                        <p:tgtEl>
                                          <p:spTgt spid="1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149">
                                            <p:txEl>
                                              <p:pRg st="3" end="3"/>
                                            </p:txEl>
                                          </p:spTgt>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1" fill="hold">
                                  <p:stCondLst>
                                    <p:cond delay="0"/>
                                  </p:stCondLst>
                                  <p:iterate type="el" backwards="0">
                                    <p:tmAbs val="0"/>
                                  </p:iterate>
                                  <p:childTnLst>
                                    <p:set>
                                      <p:cBhvr>
                                        <p:cTn id="25" fill="hold"/>
                                        <p:tgtEl>
                                          <p:spTgt spid="149">
                                            <p:txEl>
                                              <p:pRg st="4" end="4"/>
                                            </p:txEl>
                                          </p:spTgt>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1" fill="hold">
                                  <p:stCondLst>
                                    <p:cond delay="0"/>
                                  </p:stCondLst>
                                  <p:iterate type="el" backwards="0">
                                    <p:tmAbs val="0"/>
                                  </p:iterate>
                                  <p:childTnLst>
                                    <p:set>
                                      <p:cBhvr>
                                        <p:cTn id="28" fill="hold"/>
                                        <p:tgtEl>
                                          <p:spTgt spid="149">
                                            <p:txEl>
                                              <p:pRg st="5" end="5"/>
                                            </p:txEl>
                                          </p:spTgt>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3" fill="hold">
                                  <p:stCondLst>
                                    <p:cond delay="0"/>
                                  </p:stCondLst>
                                  <p:iterate type="el" backwards="0">
                                    <p:tmAbs val="0"/>
                                  </p:iterate>
                                  <p:childTnLst>
                                    <p:set>
                                      <p:cBhvr>
                                        <p:cTn id="31" fill="hold"/>
                                        <p:tgtEl>
                                          <p:spTgt spid="1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1" grpId="3"/>
      <p:bldP build="whole" bldLvl="1" animBg="1" rev="0" advAuto="0" spid="159" grpId="2"/>
      <p:bldP build="p" bldLvl="5" animBg="1" rev="0" advAuto="0" spid="149" grpId="1"/>
    </p:bldLst>
  </p:timing>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4" name="Amazon Web Services"/>
          <p:cNvSpPr/>
          <p:nvPr/>
        </p:nvSpPr>
        <p:spPr>
          <a:xfrm>
            <a:off x="2892927" y="5173649"/>
            <a:ext cx="20136248" cy="4904465"/>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lgn="r">
              <a:defRPr b="1" sz="3200">
                <a:solidFill>
                  <a:srgbClr val="FFFFFF"/>
                </a:solidFill>
                <a:latin typeface="Helvetica"/>
                <a:ea typeface="Helvetica"/>
                <a:cs typeface="Helvetica"/>
                <a:sym typeface="Helvetica"/>
              </a:defRPr>
            </a:lvl1pPr>
          </a:lstStyle>
          <a:p>
            <a:pPr/>
            <a:r>
              <a:t>Amazon Web Services</a:t>
            </a:r>
          </a:p>
        </p:txBody>
      </p:sp>
      <p:sp>
        <p:nvSpPr>
          <p:cNvPr id="805" name="“worker”"/>
          <p:cNvSpPr/>
          <p:nvPr/>
        </p:nvSpPr>
        <p:spPr>
          <a:xfrm>
            <a:off x="8497503" y="6295198"/>
            <a:ext cx="4197058" cy="2915367"/>
          </a:xfrm>
          <a:prstGeom prst="rect">
            <a:avLst/>
          </a:prstGeom>
          <a:solidFill>
            <a:schemeClr val="accent3"/>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defRPr b="1" sz="3200">
                <a:solidFill>
                  <a:srgbClr val="FFFFFF"/>
                </a:solidFill>
                <a:latin typeface="Helvetica"/>
                <a:ea typeface="Helvetica"/>
                <a:cs typeface="Helvetica"/>
                <a:sym typeface="Helvetica"/>
              </a:defRPr>
            </a:lvl1pPr>
          </a:lstStyle>
          <a:p>
            <a:pPr/>
            <a:r>
              <a:t>“worker”</a:t>
            </a:r>
          </a:p>
        </p:txBody>
      </p:sp>
      <p:sp>
        <p:nvSpPr>
          <p:cNvPr id="806" name="“master”"/>
          <p:cNvSpPr/>
          <p:nvPr/>
        </p:nvSpPr>
        <p:spPr>
          <a:xfrm>
            <a:off x="3690272" y="6295198"/>
            <a:ext cx="4197059" cy="2915367"/>
          </a:xfrm>
          <a:prstGeom prst="rect">
            <a:avLst/>
          </a:prstGeom>
          <a:solidFill>
            <a:schemeClr val="accent3"/>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defRPr b="1" sz="3200">
                <a:solidFill>
                  <a:srgbClr val="FFFFFF"/>
                </a:solidFill>
                <a:latin typeface="Helvetica"/>
                <a:ea typeface="Helvetica"/>
                <a:cs typeface="Helvetica"/>
                <a:sym typeface="Helvetica"/>
              </a:defRPr>
            </a:lvl1pPr>
          </a:lstStyle>
          <a:p>
            <a:pPr/>
            <a:r>
              <a:t>“master”</a:t>
            </a:r>
          </a:p>
        </p:txBody>
      </p:sp>
      <p:sp>
        <p:nvSpPr>
          <p:cNvPr id="807" name="Stateful Containers"/>
          <p:cNvSpPr txBox="1"/>
          <p:nvPr>
            <p:ph type="title"/>
          </p:nvPr>
        </p:nvSpPr>
        <p:spPr>
          <a:prstGeom prst="rect">
            <a:avLst/>
          </a:prstGeom>
        </p:spPr>
        <p:txBody>
          <a:bodyPr/>
          <a:lstStyle/>
          <a:p>
            <a:pPr/>
            <a:r>
              <a:t>Stateful Containers</a:t>
            </a:r>
          </a:p>
        </p:txBody>
      </p:sp>
      <p:sp>
        <p:nvSpPr>
          <p:cNvPr id="8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09" name="“worker”"/>
          <p:cNvSpPr/>
          <p:nvPr/>
        </p:nvSpPr>
        <p:spPr>
          <a:xfrm>
            <a:off x="13304733" y="6295198"/>
            <a:ext cx="4197059" cy="2915367"/>
          </a:xfrm>
          <a:prstGeom prst="rect">
            <a:avLst/>
          </a:prstGeom>
          <a:solidFill>
            <a:schemeClr val="accent3"/>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defRPr b="1" sz="3200">
                <a:solidFill>
                  <a:srgbClr val="FFFFFF"/>
                </a:solidFill>
                <a:latin typeface="Helvetica"/>
                <a:ea typeface="Helvetica"/>
                <a:cs typeface="Helvetica"/>
                <a:sym typeface="Helvetica"/>
              </a:defRPr>
            </a:lvl1pPr>
          </a:lstStyle>
          <a:p>
            <a:pPr/>
            <a:r>
              <a:t>“worker”</a:t>
            </a:r>
          </a:p>
        </p:txBody>
      </p:sp>
      <p:sp>
        <p:nvSpPr>
          <p:cNvPr id="810" name="Rectangle"/>
          <p:cNvSpPr/>
          <p:nvPr/>
        </p:nvSpPr>
        <p:spPr>
          <a:xfrm>
            <a:off x="3487950" y="5763122"/>
            <a:ext cx="14306357" cy="3725519"/>
          </a:xfrm>
          <a:prstGeom prst="rect">
            <a:avLst/>
          </a:prstGeom>
          <a:ln w="50800">
            <a:solidFill>
              <a:srgbClr val="000000"/>
            </a:solidFill>
            <a:custDash>
              <a:ds d="200000" sp="200000"/>
            </a:custDash>
            <a:miter lim="400000"/>
          </a:ln>
        </p:spPr>
        <p:txBody>
          <a:bodyPr lIns="50800" tIns="50800" rIns="50800" bIns="50800" anchor="b"/>
          <a:lstStyle/>
          <a:p>
            <a:pPr>
              <a:defRPr sz="3200">
                <a:solidFill>
                  <a:srgbClr val="FFFFFF"/>
                </a:solidFill>
              </a:defRPr>
            </a:pPr>
          </a:p>
        </p:txBody>
      </p:sp>
      <p:sp>
        <p:nvSpPr>
          <p:cNvPr id="811" name="Rectangle"/>
          <p:cNvSpPr/>
          <p:nvPr/>
        </p:nvSpPr>
        <p:spPr>
          <a:xfrm>
            <a:off x="8879624" y="6341447"/>
            <a:ext cx="8257620" cy="2235201"/>
          </a:xfrm>
          <a:prstGeom prst="rect">
            <a:avLst/>
          </a:prstGeom>
          <a:ln w="50800">
            <a:solidFill>
              <a:srgbClr val="000000"/>
            </a:solidFill>
            <a:custDash>
              <a:ds d="200000" sp="200000"/>
            </a:custDash>
            <a:miter lim="400000"/>
          </a:ln>
        </p:spPr>
        <p:txBody>
          <a:bodyPr lIns="50800" tIns="50800" rIns="50800" bIns="50800" anchor="b"/>
          <a:lstStyle/>
          <a:p>
            <a:pPr>
              <a:defRPr sz="3200">
                <a:solidFill>
                  <a:srgbClr val="FFFFFF"/>
                </a:solidFill>
              </a:defRPr>
            </a:pPr>
          </a:p>
        </p:txBody>
      </p:sp>
      <p:sp>
        <p:nvSpPr>
          <p:cNvPr id="812" name="Rectangle"/>
          <p:cNvSpPr/>
          <p:nvPr/>
        </p:nvSpPr>
        <p:spPr>
          <a:xfrm>
            <a:off x="11976720" y="5376538"/>
            <a:ext cx="1968660" cy="635001"/>
          </a:xfrm>
          <a:prstGeom prst="rect">
            <a:avLst/>
          </a:prstGeom>
          <a:solidFill>
            <a:schemeClr val="accent6"/>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b"/>
          <a:lstStyle/>
          <a:p>
            <a:pPr>
              <a:defRPr sz="3200">
                <a:solidFill>
                  <a:srgbClr val="FFFFFF"/>
                </a:solidFill>
              </a:defRPr>
            </a:pPr>
          </a:p>
        </p:txBody>
      </p:sp>
      <p:sp>
        <p:nvSpPr>
          <p:cNvPr id="813" name="EBS"/>
          <p:cNvSpPr/>
          <p:nvPr/>
        </p:nvSpPr>
        <p:spPr>
          <a:xfrm>
            <a:off x="18258823" y="6295198"/>
            <a:ext cx="4197059" cy="2915367"/>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defRPr b="1" sz="3200">
                <a:solidFill>
                  <a:srgbClr val="FFFFFF"/>
                </a:solidFill>
                <a:latin typeface="Helvetica"/>
                <a:ea typeface="Helvetica"/>
                <a:cs typeface="Helvetica"/>
                <a:sym typeface="Helvetica"/>
              </a:defRPr>
            </a:lvl1pPr>
          </a:lstStyle>
          <a:p>
            <a:pPr/>
            <a:r>
              <a:t>EBS</a:t>
            </a:r>
          </a:p>
        </p:txBody>
      </p:sp>
      <p:sp>
        <p:nvSpPr>
          <p:cNvPr id="814" name="Circle"/>
          <p:cNvSpPr/>
          <p:nvPr/>
        </p:nvSpPr>
        <p:spPr>
          <a:xfrm>
            <a:off x="19751509" y="7141547"/>
            <a:ext cx="635001" cy="635001"/>
          </a:xfrm>
          <a:prstGeom prst="ellipse">
            <a:avLst/>
          </a:prstGeom>
          <a:solidFill>
            <a:schemeClr val="accent2">
              <a:hueOff val="-902888"/>
              <a:satOff val="-15377"/>
              <a:lumOff val="-12864"/>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815" name="Rectangle"/>
          <p:cNvSpPr/>
          <p:nvPr/>
        </p:nvSpPr>
        <p:spPr>
          <a:xfrm>
            <a:off x="13718344" y="6566078"/>
            <a:ext cx="2938622" cy="1785938"/>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grpSp>
        <p:nvGrpSpPr>
          <p:cNvPr id="818" name="Group"/>
          <p:cNvGrpSpPr/>
          <p:nvPr/>
        </p:nvGrpSpPr>
        <p:grpSpPr>
          <a:xfrm>
            <a:off x="14087302" y="6827422"/>
            <a:ext cx="2200706" cy="1263251"/>
            <a:chOff x="0" y="0"/>
            <a:chExt cx="2200704" cy="1263250"/>
          </a:xfrm>
        </p:grpSpPr>
        <p:sp>
          <p:nvSpPr>
            <p:cNvPr id="816" name="Rectangle"/>
            <p:cNvSpPr/>
            <p:nvPr/>
          </p:nvSpPr>
          <p:spPr>
            <a:xfrm>
              <a:off x="0" y="0"/>
              <a:ext cx="2200705" cy="1263251"/>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600">
                  <a:solidFill>
                    <a:srgbClr val="FFFFFF"/>
                  </a:solidFill>
                  <a:latin typeface="Helvetica"/>
                  <a:ea typeface="Helvetica"/>
                  <a:cs typeface="Helvetica"/>
                  <a:sym typeface="Helvetica"/>
                </a:defRPr>
              </a:pPr>
            </a:p>
          </p:txBody>
        </p:sp>
        <p:pic>
          <p:nvPicPr>
            <p:cNvPr id="817" name="Image" descr="Image"/>
            <p:cNvPicPr>
              <a:picLocks noChangeAspect="1"/>
            </p:cNvPicPr>
            <p:nvPr/>
          </p:nvPicPr>
          <p:blipFill>
            <a:blip r:embed="rId4">
              <a:extLst/>
            </a:blip>
            <a:srcRect l="9213" t="30403" r="9213" b="30403"/>
            <a:stretch>
              <a:fillRect/>
            </a:stretch>
          </p:blipFill>
          <p:spPr>
            <a:xfrm>
              <a:off x="133182" y="207140"/>
              <a:ext cx="1963547" cy="943427"/>
            </a:xfrm>
            <a:prstGeom prst="rect">
              <a:avLst/>
            </a:prstGeom>
            <a:ln w="12700" cap="flat">
              <a:noFill/>
              <a:miter lim="400000"/>
            </a:ln>
            <a:effectLst/>
          </p:spPr>
        </p:pic>
      </p:grpSp>
      <p:sp>
        <p:nvSpPr>
          <p:cNvPr id="820" name="Connection Line"/>
          <p:cNvSpPr/>
          <p:nvPr/>
        </p:nvSpPr>
        <p:spPr>
          <a:xfrm>
            <a:off x="16287974" y="6920232"/>
            <a:ext cx="3487708" cy="417086"/>
          </a:xfrm>
          <a:custGeom>
            <a:avLst/>
            <a:gdLst/>
            <a:ahLst/>
            <a:cxnLst>
              <a:cxn ang="0">
                <a:pos x="wd2" y="hd2"/>
              </a:cxn>
              <a:cxn ang="5400000">
                <a:pos x="wd2" y="hd2"/>
              </a:cxn>
              <a:cxn ang="10800000">
                <a:pos x="wd2" y="hd2"/>
              </a:cxn>
              <a:cxn ang="16200000">
                <a:pos x="wd2" y="hd2"/>
              </a:cxn>
            </a:cxnLst>
            <a:rect l="0" t="0" r="r" b="b"/>
            <a:pathLst>
              <a:path w="21600" h="16793" fill="norm" stroke="1" extrusionOk="0">
                <a:moveTo>
                  <a:pt x="0" y="6543"/>
                </a:moveTo>
                <a:cubicBezTo>
                  <a:pt x="7200" y="-4807"/>
                  <a:pt x="14400" y="-1390"/>
                  <a:pt x="21600" y="16793"/>
                </a:cubicBezTo>
              </a:path>
            </a:pathLst>
          </a:custGeom>
          <a:ln w="50800">
            <a:solidFill>
              <a:srgbClr val="000000"/>
            </a:solidFill>
            <a:miter lim="400000"/>
            <a:headEnd type="triangle"/>
            <a:tailEnd type="triangle"/>
          </a:ln>
        </p:spPr>
        <p:txBody>
          <a:bodyPr/>
          <a:lstStyle/>
          <a:p>
            <a:pP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2" name="Persistent Volume"/>
          <p:cNvSpPr txBox="1"/>
          <p:nvPr>
            <p:ph type="title"/>
          </p:nvPr>
        </p:nvSpPr>
        <p:spPr>
          <a:prstGeom prst="rect">
            <a:avLst/>
          </a:prstGeom>
        </p:spPr>
        <p:txBody>
          <a:bodyPr/>
          <a:lstStyle/>
          <a:p>
            <a:pPr/>
            <a:r>
              <a:t>Persistent Volume</a:t>
            </a:r>
          </a:p>
        </p:txBody>
      </p:sp>
      <p:sp>
        <p:nvSpPr>
          <p:cNvPr id="8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24" name="Provision Network Storage"/>
          <p:cNvSpPr/>
          <p:nvPr/>
        </p:nvSpPr>
        <p:spPr>
          <a:xfrm>
            <a:off x="1430982" y="4587282"/>
            <a:ext cx="5567665" cy="6522636"/>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5100">
                <a:solidFill>
                  <a:srgbClr val="FFFFFF"/>
                </a:solidFill>
                <a:latin typeface="Helvetica"/>
                <a:ea typeface="Helvetica"/>
                <a:cs typeface="Helvetica"/>
                <a:sym typeface="Helvetica"/>
              </a:defRPr>
            </a:lvl1pPr>
          </a:lstStyle>
          <a:p>
            <a:pPr/>
            <a:r>
              <a:t>Provision Network Storage</a:t>
            </a:r>
          </a:p>
        </p:txBody>
      </p:sp>
      <p:sp>
        <p:nvSpPr>
          <p:cNvPr id="825" name="Request Storage"/>
          <p:cNvSpPr/>
          <p:nvPr/>
        </p:nvSpPr>
        <p:spPr>
          <a:xfrm>
            <a:off x="9408167" y="4587282"/>
            <a:ext cx="5567666" cy="6522636"/>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5100">
                <a:solidFill>
                  <a:srgbClr val="FFFFFF"/>
                </a:solidFill>
                <a:latin typeface="Helvetica"/>
                <a:ea typeface="Helvetica"/>
                <a:cs typeface="Helvetica"/>
                <a:sym typeface="Helvetica"/>
              </a:defRPr>
            </a:lvl1pPr>
          </a:lstStyle>
          <a:p>
            <a:pPr/>
            <a:r>
              <a:t>Request Storage</a:t>
            </a:r>
          </a:p>
        </p:txBody>
      </p:sp>
      <p:sp>
        <p:nvSpPr>
          <p:cNvPr id="826" name="Use Claim"/>
          <p:cNvSpPr/>
          <p:nvPr/>
        </p:nvSpPr>
        <p:spPr>
          <a:xfrm>
            <a:off x="17385352" y="4587282"/>
            <a:ext cx="5567666" cy="6522636"/>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5100">
                <a:solidFill>
                  <a:srgbClr val="FFFFFF"/>
                </a:solidFill>
                <a:latin typeface="Helvetica"/>
                <a:ea typeface="Helvetica"/>
                <a:cs typeface="Helvetica"/>
                <a:sym typeface="Helvetica"/>
              </a:defRPr>
            </a:lvl1pPr>
          </a:lstStyle>
          <a:p>
            <a:pPr/>
            <a:r>
              <a:t>Use Claim</a:t>
            </a:r>
          </a:p>
        </p:txBody>
      </p:sp>
      <p:sp>
        <p:nvSpPr>
          <p:cNvPr id="827" name="PersistentVolume"/>
          <p:cNvSpPr txBox="1"/>
          <p:nvPr/>
        </p:nvSpPr>
        <p:spPr>
          <a:xfrm>
            <a:off x="2381394" y="9701011"/>
            <a:ext cx="3501330"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FFFFFF"/>
                </a:solidFill>
              </a:defRPr>
            </a:lvl1pPr>
          </a:lstStyle>
          <a:p>
            <a:pPr/>
            <a:r>
              <a:t>PersistentVolume</a:t>
            </a:r>
          </a:p>
        </p:txBody>
      </p:sp>
      <p:sp>
        <p:nvSpPr>
          <p:cNvPr id="828" name="PersistentVolumeClaim"/>
          <p:cNvSpPr txBox="1"/>
          <p:nvPr/>
        </p:nvSpPr>
        <p:spPr>
          <a:xfrm>
            <a:off x="9782878" y="9701011"/>
            <a:ext cx="4444012"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FFFFFF"/>
                </a:solidFill>
              </a:defRPr>
            </a:lvl1pPr>
          </a:lstStyle>
          <a:p>
            <a:pPr/>
            <a:r>
              <a:t>PersistentVolumeClaim</a:t>
            </a:r>
          </a:p>
        </p:txBody>
      </p:sp>
      <p:sp>
        <p:nvSpPr>
          <p:cNvPr id="829" name="Claims are mounted as volumes"/>
          <p:cNvSpPr txBox="1"/>
          <p:nvPr/>
        </p:nvSpPr>
        <p:spPr>
          <a:xfrm>
            <a:off x="18501275" y="9486768"/>
            <a:ext cx="3664068"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FFFFFF"/>
                </a:solidFill>
              </a:defRPr>
            </a:lvl1pPr>
          </a:lstStyle>
          <a:p>
            <a:pPr/>
            <a:r>
              <a:t>Claims are mounted as volumes</a:t>
            </a:r>
          </a:p>
        </p:txBody>
      </p:sp>
      <p:sp>
        <p:nvSpPr>
          <p:cNvPr id="830" name="1"/>
          <p:cNvSpPr/>
          <p:nvPr/>
        </p:nvSpPr>
        <p:spPr>
          <a:xfrm>
            <a:off x="3706814" y="4796003"/>
            <a:ext cx="1016001" cy="1016001"/>
          </a:xfrm>
          <a:prstGeom prst="ellipse">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200">
                <a:solidFill>
                  <a:srgbClr val="FFFFFF"/>
                </a:solidFill>
                <a:latin typeface="Helvetica"/>
                <a:ea typeface="Helvetica"/>
                <a:cs typeface="Helvetica"/>
                <a:sym typeface="Helvetica"/>
              </a:defRPr>
            </a:lvl1pPr>
          </a:lstStyle>
          <a:p>
            <a:pPr/>
            <a:r>
              <a:t>1</a:t>
            </a:r>
          </a:p>
        </p:txBody>
      </p:sp>
      <p:sp>
        <p:nvSpPr>
          <p:cNvPr id="831" name="2"/>
          <p:cNvSpPr/>
          <p:nvPr/>
        </p:nvSpPr>
        <p:spPr>
          <a:xfrm>
            <a:off x="11496884" y="4796003"/>
            <a:ext cx="1016001" cy="1016001"/>
          </a:xfrm>
          <a:prstGeom prst="ellipse">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200">
                <a:solidFill>
                  <a:srgbClr val="FFFFFF"/>
                </a:solidFill>
                <a:latin typeface="Helvetica"/>
                <a:ea typeface="Helvetica"/>
                <a:cs typeface="Helvetica"/>
                <a:sym typeface="Helvetica"/>
              </a:defRPr>
            </a:lvl1pPr>
          </a:lstStyle>
          <a:p>
            <a:pPr/>
            <a:r>
              <a:t>2</a:t>
            </a:r>
          </a:p>
        </p:txBody>
      </p:sp>
      <p:sp>
        <p:nvSpPr>
          <p:cNvPr id="832" name="3"/>
          <p:cNvSpPr/>
          <p:nvPr/>
        </p:nvSpPr>
        <p:spPr>
          <a:xfrm>
            <a:off x="19661185" y="4796003"/>
            <a:ext cx="1016001" cy="1016001"/>
          </a:xfrm>
          <a:prstGeom prst="ellipse">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200">
                <a:solidFill>
                  <a:srgbClr val="FFFFFF"/>
                </a:solidFill>
                <a:latin typeface="Helvetica"/>
                <a:ea typeface="Helvetica"/>
                <a:cs typeface="Helvetica"/>
                <a:sym typeface="Helvetica"/>
              </a:defRPr>
            </a:lvl1pPr>
          </a:lstStyle>
          <a:p>
            <a:pPr/>
            <a:r>
              <a:t>3</a:t>
            </a:r>
          </a:p>
        </p:txBody>
      </p:sp>
      <p:cxnSp>
        <p:nvCxnSpPr>
          <p:cNvPr id="833" name="Connection Line"/>
          <p:cNvCxnSpPr>
            <a:stCxn id="824" idx="0"/>
            <a:endCxn id="825" idx="0"/>
          </p:cNvCxnSpPr>
          <p:nvPr/>
        </p:nvCxnSpPr>
        <p:spPr>
          <a:xfrm>
            <a:off x="4214814" y="7848600"/>
            <a:ext cx="7977186" cy="0"/>
          </a:xfrm>
          <a:prstGeom prst="straightConnector1">
            <a:avLst/>
          </a:prstGeom>
          <a:ln w="190500">
            <a:solidFill>
              <a:srgbClr val="000000"/>
            </a:solidFill>
            <a:miter lim="400000"/>
            <a:tailEnd type="triangle"/>
          </a:ln>
        </p:spPr>
      </p:cxnSp>
      <p:cxnSp>
        <p:nvCxnSpPr>
          <p:cNvPr id="834" name="Connection Line"/>
          <p:cNvCxnSpPr>
            <a:stCxn id="825" idx="0"/>
            <a:endCxn id="826" idx="0"/>
          </p:cNvCxnSpPr>
          <p:nvPr/>
        </p:nvCxnSpPr>
        <p:spPr>
          <a:xfrm>
            <a:off x="12191999" y="7848600"/>
            <a:ext cx="7977186" cy="0"/>
          </a:xfrm>
          <a:prstGeom prst="straightConnector1">
            <a:avLst/>
          </a:prstGeom>
          <a:ln w="190500">
            <a:solidFill>
              <a:srgbClr val="000000"/>
            </a:solidFill>
            <a:miter lim="400000"/>
            <a:tailEnd type="triangle"/>
          </a:ln>
        </p:spPr>
      </p:cxnSp>
      <p:sp>
        <p:nvSpPr>
          <p:cNvPr id="835" name="http://blog.couchbase.com/2016/july/stateful-containers-kubernetes-amazon-ebs"/>
          <p:cNvSpPr txBox="1"/>
          <p:nvPr/>
        </p:nvSpPr>
        <p:spPr>
          <a:xfrm>
            <a:off x="5647712" y="13177629"/>
            <a:ext cx="1386382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http://blog.couchbase.com/2016/july/stateful-containers-kubernetes-amazon-ebs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2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31"/>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833"/>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82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826"/>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832"/>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834"/>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8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26" grpId="5"/>
      <p:bldP build="whole" bldLvl="1" animBg="1" rev="0" advAuto="0" spid="829" grpId="8"/>
      <p:bldP build="whole" bldLvl="1" animBg="1" rev="0" advAuto="0" spid="825" grpId="1"/>
      <p:bldP build="whole" bldLvl="1" animBg="1" rev="0" advAuto="0" spid="833" grpId="3"/>
      <p:bldP build="whole" bldLvl="1" animBg="1" rev="0" advAuto="0" spid="831" grpId="2"/>
      <p:bldP build="whole" bldLvl="1" animBg="1" rev="0" advAuto="0" spid="834" grpId="7"/>
      <p:bldP build="whole" bldLvl="1" animBg="1" rev="0" advAuto="0" spid="828" grpId="4"/>
      <p:bldP build="whole" bldLvl="1" animBg="1" rev="0" advAuto="0" spid="832" grpId="6"/>
    </p:bldLst>
  </p:timing>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9" name="Rectangle"/>
          <p:cNvSpPr/>
          <p:nvPr/>
        </p:nvSpPr>
        <p:spPr>
          <a:xfrm>
            <a:off x="4181747" y="5321300"/>
            <a:ext cx="15907876" cy="3416291"/>
          </a:xfrm>
          <a:prstGeom prst="rect">
            <a:avLst/>
          </a:prstGeom>
          <a:solidFill>
            <a:schemeClr val="accent3">
              <a:satOff val="18648"/>
              <a:lumOff val="5971"/>
            </a:schemeClr>
          </a:solidFill>
          <a:ln w="12700">
            <a:miter lim="400000"/>
          </a:ln>
        </p:spPr>
        <p:txBody>
          <a:bodyPr lIns="50800" tIns="50800" rIns="50800" bIns="50800" anchor="ctr"/>
          <a:lstStyle/>
          <a:p>
            <a:pPr>
              <a:defRPr sz="3200">
                <a:solidFill>
                  <a:srgbClr val="FFFFFF"/>
                </a:solidFill>
              </a:defRPr>
            </a:pPr>
          </a:p>
        </p:txBody>
      </p:sp>
      <p:sp>
        <p:nvSpPr>
          <p:cNvPr id="840" name="Couchbase Cluster on Kubernetes"/>
          <p:cNvSpPr txBox="1"/>
          <p:nvPr>
            <p:ph type="title"/>
          </p:nvPr>
        </p:nvSpPr>
        <p:spPr>
          <a:prstGeom prst="rect">
            <a:avLst/>
          </a:prstGeom>
        </p:spPr>
        <p:txBody>
          <a:bodyPr/>
          <a:lstStyle>
            <a:lvl1pPr defTabSz="792479">
              <a:defRPr sz="10752"/>
            </a:lvl1pPr>
          </a:lstStyle>
          <a:p>
            <a:pPr/>
            <a:r>
              <a:t>Couchbase Cluster on Kubernetes</a:t>
            </a:r>
          </a:p>
        </p:txBody>
      </p:sp>
      <p:sp>
        <p:nvSpPr>
          <p:cNvPr id="8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42" name="replicas=1"/>
          <p:cNvSpPr/>
          <p:nvPr/>
        </p:nvSpPr>
        <p:spPr>
          <a:xfrm>
            <a:off x="4100519" y="5143772"/>
            <a:ext cx="3810001" cy="3810001"/>
          </a:xfrm>
          <a:prstGeom prst="rect">
            <a:avLst/>
          </a:prstGeom>
          <a:ln w="50800">
            <a:solidFill>
              <a:srgbClr val="000000"/>
            </a:solidFill>
            <a:custDash>
              <a:ds d="200000" sp="200000"/>
            </a:custDash>
            <a:miter lim="400000"/>
          </a:ln>
          <a:extLst>
            <a:ext uri="{C572A759-6A51-4108-AA02-DFA0A04FC94B}">
              <ma14:wrappingTextBoxFlag xmlns:ma14="http://schemas.microsoft.com/office/mac/drawingml/2011/main" val="1"/>
            </a:ext>
          </a:extLst>
        </p:spPr>
        <p:txBody>
          <a:bodyPr lIns="50800" tIns="50800" rIns="50800" bIns="50800" anchor="b"/>
          <a:lstStyle>
            <a:lvl1pPr algn="r">
              <a:defRPr b="1" sz="1900">
                <a:latin typeface="Helvetica"/>
                <a:ea typeface="Helvetica"/>
                <a:cs typeface="Helvetica"/>
                <a:sym typeface="Helvetica"/>
              </a:defRPr>
            </a:lvl1pPr>
          </a:lstStyle>
          <a:p>
            <a:pPr/>
            <a:r>
              <a:t>replicas=1</a:t>
            </a:r>
          </a:p>
        </p:txBody>
      </p:sp>
      <p:sp>
        <p:nvSpPr>
          <p:cNvPr id="843" name="replicas=3"/>
          <p:cNvSpPr/>
          <p:nvPr/>
        </p:nvSpPr>
        <p:spPr>
          <a:xfrm>
            <a:off x="9211588" y="5143772"/>
            <a:ext cx="11541831" cy="3810001"/>
          </a:xfrm>
          <a:prstGeom prst="rect">
            <a:avLst/>
          </a:prstGeom>
          <a:ln w="50800">
            <a:solidFill>
              <a:srgbClr val="000000"/>
            </a:solidFill>
            <a:custDash>
              <a:ds d="200000" sp="200000"/>
            </a:custDash>
            <a:miter lim="400000"/>
          </a:ln>
          <a:extLst>
            <a:ext uri="{C572A759-6A51-4108-AA02-DFA0A04FC94B}">
              <ma14:wrappingTextBoxFlag xmlns:ma14="http://schemas.microsoft.com/office/mac/drawingml/2011/main" val="1"/>
            </a:ext>
          </a:extLst>
        </p:spPr>
        <p:txBody>
          <a:bodyPr lIns="50800" tIns="50800" rIns="50800" bIns="50800" anchor="b"/>
          <a:lstStyle>
            <a:lvl1pPr algn="r">
              <a:defRPr b="1" sz="1900">
                <a:latin typeface="Helvetica"/>
                <a:ea typeface="Helvetica"/>
                <a:cs typeface="Helvetica"/>
                <a:sym typeface="Helvetica"/>
              </a:defRPr>
            </a:lvl1pPr>
          </a:lstStyle>
          <a:p>
            <a:pPr/>
            <a:r>
              <a:t>replicas=3</a:t>
            </a:r>
          </a:p>
        </p:txBody>
      </p:sp>
      <p:grpSp>
        <p:nvGrpSpPr>
          <p:cNvPr id="846" name="Group"/>
          <p:cNvGrpSpPr/>
          <p:nvPr/>
        </p:nvGrpSpPr>
        <p:grpSpPr>
          <a:xfrm>
            <a:off x="4418019" y="5461272"/>
            <a:ext cx="3048001" cy="3048001"/>
            <a:chOff x="0" y="0"/>
            <a:chExt cx="3048000" cy="3048000"/>
          </a:xfrm>
        </p:grpSpPr>
        <p:sp>
          <p:nvSpPr>
            <p:cNvPr id="844" name="Square"/>
            <p:cNvSpPr/>
            <p:nvPr/>
          </p:nvSpPr>
          <p:spPr>
            <a:xfrm>
              <a:off x="0" y="0"/>
              <a:ext cx="3048000" cy="3048000"/>
            </a:xfrm>
            <a:prstGeom prst="rect">
              <a:avLst/>
            </a:pr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pic>
          <p:nvPicPr>
            <p:cNvPr id="845" name="Image" descr="Image"/>
            <p:cNvPicPr>
              <a:picLocks noChangeAspect="1"/>
            </p:cNvPicPr>
            <p:nvPr/>
          </p:nvPicPr>
          <p:blipFill>
            <a:blip r:embed="rId3">
              <a:extLst/>
            </a:blip>
            <a:stretch>
              <a:fillRect/>
            </a:stretch>
          </p:blipFill>
          <p:spPr>
            <a:xfrm>
              <a:off x="753246" y="753246"/>
              <a:ext cx="1541508" cy="1541508"/>
            </a:xfrm>
            <a:prstGeom prst="rect">
              <a:avLst/>
            </a:prstGeom>
            <a:ln w="12700" cap="flat">
              <a:noFill/>
              <a:miter lim="400000"/>
            </a:ln>
            <a:effectLst/>
          </p:spPr>
        </p:pic>
      </p:grpSp>
      <p:grpSp>
        <p:nvGrpSpPr>
          <p:cNvPr id="849" name="Group"/>
          <p:cNvGrpSpPr/>
          <p:nvPr/>
        </p:nvGrpSpPr>
        <p:grpSpPr>
          <a:xfrm>
            <a:off x="9627199" y="5461272"/>
            <a:ext cx="3048001" cy="3048001"/>
            <a:chOff x="0" y="0"/>
            <a:chExt cx="3048000" cy="3048000"/>
          </a:xfrm>
        </p:grpSpPr>
        <p:sp>
          <p:nvSpPr>
            <p:cNvPr id="847" name="Square"/>
            <p:cNvSpPr/>
            <p:nvPr/>
          </p:nvSpPr>
          <p:spPr>
            <a:xfrm>
              <a:off x="0" y="0"/>
              <a:ext cx="3048000" cy="3048000"/>
            </a:xfrm>
            <a:prstGeom prst="rect">
              <a:avLst/>
            </a:pr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pic>
          <p:nvPicPr>
            <p:cNvPr id="848" name="Image" descr="Image"/>
            <p:cNvPicPr>
              <a:picLocks noChangeAspect="1"/>
            </p:cNvPicPr>
            <p:nvPr/>
          </p:nvPicPr>
          <p:blipFill>
            <a:blip r:embed="rId3">
              <a:extLst/>
            </a:blip>
            <a:stretch>
              <a:fillRect/>
            </a:stretch>
          </p:blipFill>
          <p:spPr>
            <a:xfrm>
              <a:off x="753246" y="753246"/>
              <a:ext cx="1541508" cy="1541508"/>
            </a:xfrm>
            <a:prstGeom prst="rect">
              <a:avLst/>
            </a:prstGeom>
            <a:ln w="12700" cap="flat">
              <a:noFill/>
              <a:miter lim="400000"/>
            </a:ln>
            <a:effectLst/>
          </p:spPr>
        </p:pic>
      </p:grpSp>
      <p:grpSp>
        <p:nvGrpSpPr>
          <p:cNvPr id="852" name="Group"/>
          <p:cNvGrpSpPr/>
          <p:nvPr/>
        </p:nvGrpSpPr>
        <p:grpSpPr>
          <a:xfrm>
            <a:off x="13144808" y="5460990"/>
            <a:ext cx="3048001" cy="3048001"/>
            <a:chOff x="0" y="0"/>
            <a:chExt cx="3048000" cy="3048000"/>
          </a:xfrm>
        </p:grpSpPr>
        <p:sp>
          <p:nvSpPr>
            <p:cNvPr id="850" name="Square"/>
            <p:cNvSpPr/>
            <p:nvPr/>
          </p:nvSpPr>
          <p:spPr>
            <a:xfrm>
              <a:off x="0" y="0"/>
              <a:ext cx="3048000" cy="3048000"/>
            </a:xfrm>
            <a:prstGeom prst="rect">
              <a:avLst/>
            </a:pr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pic>
          <p:nvPicPr>
            <p:cNvPr id="851" name="Image" descr="Image"/>
            <p:cNvPicPr>
              <a:picLocks noChangeAspect="1"/>
            </p:cNvPicPr>
            <p:nvPr/>
          </p:nvPicPr>
          <p:blipFill>
            <a:blip r:embed="rId3">
              <a:extLst/>
            </a:blip>
            <a:stretch>
              <a:fillRect/>
            </a:stretch>
          </p:blipFill>
          <p:spPr>
            <a:xfrm>
              <a:off x="753246" y="753246"/>
              <a:ext cx="1541508" cy="1541508"/>
            </a:xfrm>
            <a:prstGeom prst="rect">
              <a:avLst/>
            </a:prstGeom>
            <a:ln w="12700" cap="flat">
              <a:noFill/>
              <a:miter lim="400000"/>
            </a:ln>
            <a:effectLst/>
          </p:spPr>
        </p:pic>
      </p:grpSp>
      <p:grpSp>
        <p:nvGrpSpPr>
          <p:cNvPr id="855" name="Group"/>
          <p:cNvGrpSpPr/>
          <p:nvPr/>
        </p:nvGrpSpPr>
        <p:grpSpPr>
          <a:xfrm>
            <a:off x="16662417" y="5461272"/>
            <a:ext cx="3048001" cy="3048001"/>
            <a:chOff x="0" y="0"/>
            <a:chExt cx="3048000" cy="3048000"/>
          </a:xfrm>
        </p:grpSpPr>
        <p:sp>
          <p:nvSpPr>
            <p:cNvPr id="853" name="Square"/>
            <p:cNvSpPr/>
            <p:nvPr/>
          </p:nvSpPr>
          <p:spPr>
            <a:xfrm>
              <a:off x="0" y="0"/>
              <a:ext cx="3048000" cy="3048000"/>
            </a:xfrm>
            <a:prstGeom prst="rect">
              <a:avLst/>
            </a:pr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pic>
          <p:nvPicPr>
            <p:cNvPr id="854" name="Image" descr="Image"/>
            <p:cNvPicPr>
              <a:picLocks noChangeAspect="1"/>
            </p:cNvPicPr>
            <p:nvPr/>
          </p:nvPicPr>
          <p:blipFill>
            <a:blip r:embed="rId3">
              <a:extLst/>
            </a:blip>
            <a:stretch>
              <a:fillRect/>
            </a:stretch>
          </p:blipFill>
          <p:spPr>
            <a:xfrm>
              <a:off x="753246" y="753246"/>
              <a:ext cx="1541508" cy="1541508"/>
            </a:xfrm>
            <a:prstGeom prst="rect">
              <a:avLst/>
            </a:prstGeom>
            <a:ln w="12700" cap="flat">
              <a:noFill/>
              <a:miter lim="400000"/>
            </a:ln>
            <a:effectLst/>
          </p:spPr>
        </p:pic>
      </p:grpSp>
      <p:sp>
        <p:nvSpPr>
          <p:cNvPr id="856" name="“Master”…"/>
          <p:cNvSpPr txBox="1"/>
          <p:nvPr/>
        </p:nvSpPr>
        <p:spPr>
          <a:xfrm>
            <a:off x="4508829" y="10062361"/>
            <a:ext cx="2993381" cy="193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000">
                <a:latin typeface="Helvetica"/>
                <a:ea typeface="Helvetica"/>
                <a:cs typeface="Helvetica"/>
                <a:sym typeface="Helvetica"/>
              </a:defRPr>
            </a:pPr>
            <a:r>
              <a:t>“Master”</a:t>
            </a:r>
          </a:p>
          <a:p>
            <a:pPr>
              <a:defRPr b="1" sz="4000">
                <a:latin typeface="Helvetica"/>
                <a:ea typeface="Helvetica"/>
                <a:cs typeface="Helvetica"/>
                <a:sym typeface="Helvetica"/>
              </a:defRPr>
            </a:pPr>
            <a:r>
              <a:t>Replication</a:t>
            </a:r>
          </a:p>
          <a:p>
            <a:pPr>
              <a:defRPr b="1" sz="4000">
                <a:latin typeface="Helvetica"/>
                <a:ea typeface="Helvetica"/>
                <a:cs typeface="Helvetica"/>
                <a:sym typeface="Helvetica"/>
              </a:defRPr>
            </a:pPr>
            <a:r>
              <a:t>Controller</a:t>
            </a:r>
          </a:p>
        </p:txBody>
      </p:sp>
      <p:sp>
        <p:nvSpPr>
          <p:cNvPr id="857" name="“Worker”…"/>
          <p:cNvSpPr txBox="1"/>
          <p:nvPr/>
        </p:nvSpPr>
        <p:spPr>
          <a:xfrm>
            <a:off x="13485814" y="10363190"/>
            <a:ext cx="2993381" cy="193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000">
                <a:latin typeface="Helvetica"/>
                <a:ea typeface="Helvetica"/>
                <a:cs typeface="Helvetica"/>
                <a:sym typeface="Helvetica"/>
              </a:defRPr>
            </a:pPr>
            <a:r>
              <a:t>“Worker”</a:t>
            </a:r>
          </a:p>
          <a:p>
            <a:pPr>
              <a:defRPr b="1" sz="4000">
                <a:latin typeface="Helvetica"/>
                <a:ea typeface="Helvetica"/>
                <a:cs typeface="Helvetica"/>
                <a:sym typeface="Helvetica"/>
              </a:defRPr>
            </a:pPr>
            <a:r>
              <a:t>Replication</a:t>
            </a:r>
          </a:p>
          <a:p>
            <a:pPr>
              <a:defRPr b="1" sz="4000">
                <a:latin typeface="Helvetica"/>
                <a:ea typeface="Helvetica"/>
                <a:cs typeface="Helvetica"/>
                <a:sym typeface="Helvetica"/>
              </a:defRPr>
            </a:pPr>
            <a:r>
              <a:t>Controller</a:t>
            </a:r>
          </a:p>
        </p:txBody>
      </p:sp>
      <p:cxnSp>
        <p:nvCxnSpPr>
          <p:cNvPr id="858" name="Connection Line"/>
          <p:cNvCxnSpPr>
            <a:stCxn id="856" idx="0"/>
            <a:endCxn id="842" idx="0"/>
          </p:cNvCxnSpPr>
          <p:nvPr/>
        </p:nvCxnSpPr>
        <p:spPr>
          <a:xfrm flipV="1">
            <a:off x="6005519" y="7048772"/>
            <a:ext cx="1" cy="3978790"/>
          </a:xfrm>
          <a:prstGeom prst="straightConnector1">
            <a:avLst/>
          </a:prstGeom>
          <a:ln w="50800">
            <a:solidFill>
              <a:srgbClr val="000000"/>
            </a:solidFill>
            <a:miter lim="400000"/>
            <a:tailEnd type="triangle"/>
          </a:ln>
        </p:spPr>
      </p:cxnSp>
      <p:cxnSp>
        <p:nvCxnSpPr>
          <p:cNvPr id="859" name="Connection Line"/>
          <p:cNvCxnSpPr>
            <a:stCxn id="857" idx="0"/>
            <a:endCxn id="843" idx="0"/>
          </p:cNvCxnSpPr>
          <p:nvPr/>
        </p:nvCxnSpPr>
        <p:spPr>
          <a:xfrm flipH="1" flipV="1">
            <a:off x="14982503" y="7048772"/>
            <a:ext cx="2" cy="4279619"/>
          </a:xfrm>
          <a:prstGeom prst="straightConnector1">
            <a:avLst/>
          </a:prstGeom>
          <a:ln w="50800">
            <a:solidFill>
              <a:srgbClr val="000000"/>
            </a:solidFill>
            <a:miter lim="400000"/>
            <a:tailEnd type="triangle"/>
          </a:ln>
        </p:spPr>
      </p:cxnSp>
      <p:sp>
        <p:nvSpPr>
          <p:cNvPr id="860" name="Couchbase…"/>
          <p:cNvSpPr txBox="1"/>
          <p:nvPr/>
        </p:nvSpPr>
        <p:spPr>
          <a:xfrm>
            <a:off x="9326905" y="10667990"/>
            <a:ext cx="2993630"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000">
                <a:latin typeface="Helvetica"/>
                <a:ea typeface="Helvetica"/>
                <a:cs typeface="Helvetica"/>
                <a:sym typeface="Helvetica"/>
              </a:defRPr>
            </a:pPr>
            <a:r>
              <a:t>Couchbase</a:t>
            </a:r>
          </a:p>
          <a:p>
            <a:pPr>
              <a:defRPr b="1" sz="4000">
                <a:latin typeface="Helvetica"/>
                <a:ea typeface="Helvetica"/>
                <a:cs typeface="Helvetica"/>
                <a:sym typeface="Helvetica"/>
              </a:defRPr>
            </a:pPr>
            <a:r>
              <a:t>Cluster</a:t>
            </a:r>
          </a:p>
        </p:txBody>
      </p:sp>
      <p:sp>
        <p:nvSpPr>
          <p:cNvPr id="869" name="Connection Line"/>
          <p:cNvSpPr/>
          <p:nvPr/>
        </p:nvSpPr>
        <p:spPr>
          <a:xfrm>
            <a:off x="10652097" y="4123084"/>
            <a:ext cx="288625" cy="1338189"/>
          </a:xfrm>
          <a:custGeom>
            <a:avLst/>
            <a:gdLst/>
            <a:ahLst/>
            <a:cxnLst>
              <a:cxn ang="0">
                <a:pos x="wd2" y="hd2"/>
              </a:cxn>
              <a:cxn ang="5400000">
                <a:pos x="wd2" y="hd2"/>
              </a:cxn>
              <a:cxn ang="10800000">
                <a:pos x="wd2" y="hd2"/>
              </a:cxn>
              <a:cxn ang="16200000">
                <a:pos x="wd2" y="hd2"/>
              </a:cxn>
            </a:cxnLst>
            <a:rect l="0" t="0" r="r" b="b"/>
            <a:pathLst>
              <a:path w="20432" h="21600" fill="norm" stroke="1" extrusionOk="0">
                <a:moveTo>
                  <a:pt x="165" y="21600"/>
                </a:moveTo>
                <a:cubicBezTo>
                  <a:pt x="-1168" y="14356"/>
                  <a:pt x="5588" y="7156"/>
                  <a:pt x="20432" y="0"/>
                </a:cubicBezTo>
              </a:path>
            </a:pathLst>
          </a:custGeom>
          <a:ln w="50800">
            <a:solidFill>
              <a:srgbClr val="000000"/>
            </a:solidFill>
            <a:miter lim="400000"/>
            <a:headEnd type="triangle"/>
          </a:ln>
        </p:spPr>
        <p:txBody>
          <a:bodyPr/>
          <a:lstStyle/>
          <a:p>
            <a:pPr/>
          </a:p>
        </p:txBody>
      </p:sp>
      <p:cxnSp>
        <p:nvCxnSpPr>
          <p:cNvPr id="862" name="Connection Line"/>
          <p:cNvCxnSpPr>
            <a:stCxn id="860" idx="0"/>
            <a:endCxn id="839" idx="0"/>
          </p:cNvCxnSpPr>
          <p:nvPr/>
        </p:nvCxnSpPr>
        <p:spPr>
          <a:xfrm flipV="1">
            <a:off x="10823719" y="7029445"/>
            <a:ext cx="1311966" cy="4298946"/>
          </a:xfrm>
          <a:prstGeom prst="straightConnector1">
            <a:avLst/>
          </a:prstGeom>
          <a:ln w="50800">
            <a:solidFill>
              <a:srgbClr val="000000"/>
            </a:solidFill>
            <a:miter lim="400000"/>
            <a:tailEnd type="triangle"/>
          </a:ln>
        </p:spPr>
      </p:cxnSp>
      <p:sp>
        <p:nvSpPr>
          <p:cNvPr id="863" name="Couchbase…"/>
          <p:cNvSpPr txBox="1"/>
          <p:nvPr/>
        </p:nvSpPr>
        <p:spPr>
          <a:xfrm>
            <a:off x="10094928" y="3107084"/>
            <a:ext cx="227379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000">
                <a:latin typeface="Helvetica"/>
                <a:ea typeface="Helvetica"/>
                <a:cs typeface="Helvetica"/>
                <a:sym typeface="Helvetica"/>
              </a:defRPr>
            </a:pPr>
            <a:r>
              <a:t>Couchbase</a:t>
            </a:r>
          </a:p>
          <a:p>
            <a:pPr>
              <a:defRPr b="1" sz="3000">
                <a:latin typeface="Helvetica"/>
                <a:ea typeface="Helvetica"/>
                <a:cs typeface="Helvetica"/>
                <a:sym typeface="Helvetica"/>
              </a:defRPr>
            </a:pPr>
            <a:r>
              <a:t>Image</a:t>
            </a:r>
          </a:p>
        </p:txBody>
      </p:sp>
      <p:sp>
        <p:nvSpPr>
          <p:cNvPr id="870" name="Connection Line"/>
          <p:cNvSpPr/>
          <p:nvPr/>
        </p:nvSpPr>
        <p:spPr>
          <a:xfrm>
            <a:off x="7443837" y="3958522"/>
            <a:ext cx="2651000" cy="1502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6460" y="12350"/>
                  <a:pt x="13660" y="5150"/>
                  <a:pt x="21600" y="0"/>
                </a:cubicBezTo>
              </a:path>
            </a:pathLst>
          </a:custGeom>
          <a:ln w="50800">
            <a:solidFill>
              <a:srgbClr val="000000"/>
            </a:solidFill>
            <a:miter lim="400000"/>
            <a:headEnd type="triangle"/>
          </a:ln>
        </p:spPr>
        <p:txBody>
          <a:bodyPr/>
          <a:lstStyle/>
          <a:p>
            <a:pPr/>
          </a:p>
        </p:txBody>
      </p:sp>
      <p:sp>
        <p:nvSpPr>
          <p:cNvPr id="871" name="Connection Line"/>
          <p:cNvSpPr/>
          <p:nvPr/>
        </p:nvSpPr>
        <p:spPr>
          <a:xfrm>
            <a:off x="12368725" y="4100658"/>
            <a:ext cx="1732656" cy="1360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6809" y="13434"/>
                  <a:pt x="9609" y="6234"/>
                  <a:pt x="0" y="0"/>
                </a:cubicBezTo>
              </a:path>
            </a:pathLst>
          </a:custGeom>
          <a:ln w="50800">
            <a:solidFill>
              <a:srgbClr val="000000"/>
            </a:solidFill>
            <a:miter lim="400000"/>
            <a:headEnd type="triangle"/>
          </a:ln>
        </p:spPr>
        <p:txBody>
          <a:bodyPr/>
          <a:lstStyle/>
          <a:p>
            <a:pPr/>
          </a:p>
        </p:txBody>
      </p:sp>
      <p:sp>
        <p:nvSpPr>
          <p:cNvPr id="872" name="Connection Line"/>
          <p:cNvSpPr/>
          <p:nvPr/>
        </p:nvSpPr>
        <p:spPr>
          <a:xfrm>
            <a:off x="12368724" y="3670888"/>
            <a:ext cx="4659572" cy="17903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6502" y="9353"/>
                  <a:pt x="9302" y="2153"/>
                  <a:pt x="0" y="0"/>
                </a:cubicBezTo>
              </a:path>
            </a:pathLst>
          </a:custGeom>
          <a:ln w="50800">
            <a:solidFill>
              <a:srgbClr val="000000"/>
            </a:solidFill>
            <a:miter lim="400000"/>
            <a:headEnd type="triangle"/>
          </a:ln>
        </p:spPr>
        <p:txBody>
          <a:bodyPr/>
          <a:lstStyle/>
          <a:p>
            <a:pPr/>
          </a:p>
        </p:txBody>
      </p:sp>
      <p:sp>
        <p:nvSpPr>
          <p:cNvPr id="867" name="http://blog.kubernetes.io/2016/08/create-couchbase-cluster-using-kubernetes.html"/>
          <p:cNvSpPr txBox="1"/>
          <p:nvPr/>
        </p:nvSpPr>
        <p:spPr>
          <a:xfrm>
            <a:off x="5122354" y="13075950"/>
            <a:ext cx="1413929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http://blog.kubernetes.io/2016/08/create-couchbase-cluster-using-kubernetes.html</a:t>
            </a:r>
          </a:p>
        </p:txBody>
      </p:sp>
      <p:sp>
        <p:nvSpPr>
          <p:cNvPr id="868" name="https://github.com/arun-gupta/couchbase-kubernetes/tree/master/cluster"/>
          <p:cNvSpPr txBox="1"/>
          <p:nvPr/>
        </p:nvSpPr>
        <p:spPr>
          <a:xfrm>
            <a:off x="5930645" y="12545069"/>
            <a:ext cx="1252270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https://github.com/arun-gupta/couchbase-kubernetes/tree/master/cluster</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4" name="Stateful Set"/>
          <p:cNvSpPr txBox="1"/>
          <p:nvPr>
            <p:ph type="title"/>
          </p:nvPr>
        </p:nvSpPr>
        <p:spPr>
          <a:prstGeom prst="rect">
            <a:avLst/>
          </a:prstGeom>
        </p:spPr>
        <p:txBody>
          <a:bodyPr/>
          <a:lstStyle/>
          <a:p>
            <a:pPr/>
            <a:r>
              <a:t>Stateful Set</a:t>
            </a:r>
          </a:p>
        </p:txBody>
      </p:sp>
      <p:sp>
        <p:nvSpPr>
          <p:cNvPr id="875" name="PetSet introduced as Alpha resource in 1.3…"/>
          <p:cNvSpPr txBox="1"/>
          <p:nvPr>
            <p:ph type="body" sz="half" idx="1"/>
          </p:nvPr>
        </p:nvSpPr>
        <p:spPr>
          <a:xfrm>
            <a:off x="1689100" y="3238500"/>
            <a:ext cx="13785216" cy="9622964"/>
          </a:xfrm>
          <a:prstGeom prst="rect">
            <a:avLst/>
          </a:prstGeom>
        </p:spPr>
        <p:txBody>
          <a:bodyPr anchor="t"/>
          <a:lstStyle/>
          <a:p>
            <a:pPr marL="198881" indent="-198881" defTabSz="718184">
              <a:spcBef>
                <a:spcPts val="1300"/>
              </a:spcBef>
              <a:defRPr sz="4524"/>
            </a:pPr>
            <a:r>
              <a:rPr>
                <a:latin typeface="Courier"/>
                <a:ea typeface="Courier"/>
                <a:cs typeface="Courier"/>
                <a:sym typeface="Courier"/>
              </a:rPr>
              <a:t>PetSet</a:t>
            </a:r>
            <a:r>
              <a:t> introduced as Alpha resource in 1.3</a:t>
            </a:r>
          </a:p>
          <a:p>
            <a:pPr marL="198881" indent="-198881" defTabSz="718184">
              <a:spcBef>
                <a:spcPts val="1300"/>
              </a:spcBef>
              <a:defRPr sz="4524"/>
            </a:pPr>
            <a:r>
              <a:t>Renamed to </a:t>
            </a:r>
            <a:r>
              <a:rPr>
                <a:latin typeface="Courier"/>
                <a:ea typeface="Courier"/>
                <a:cs typeface="Courier"/>
                <a:sym typeface="Courier"/>
              </a:rPr>
              <a:t>StatefulSet</a:t>
            </a:r>
            <a:r>
              <a:t> in 1.5, upgraded to Beta</a:t>
            </a:r>
          </a:p>
          <a:p>
            <a:pPr marL="198881" indent="-198881" defTabSz="718184">
              <a:spcBef>
                <a:spcPts val="1300"/>
              </a:spcBef>
              <a:defRPr sz="4524"/>
            </a:pPr>
            <a:r>
              <a:t>Stateful pods</a:t>
            </a:r>
          </a:p>
          <a:p>
            <a:pPr marL="198881" indent="-198881" defTabSz="718184">
              <a:spcBef>
                <a:spcPts val="1300"/>
              </a:spcBef>
              <a:defRPr sz="4524"/>
            </a:pPr>
            <a:r>
              <a:t>StatefulSet has 0..N-1 Pods</a:t>
            </a:r>
          </a:p>
          <a:p>
            <a:pPr marL="198881" indent="-198881" defTabSz="718184">
              <a:spcBef>
                <a:spcPts val="1300"/>
              </a:spcBef>
              <a:defRPr sz="4524"/>
            </a:pPr>
            <a:r>
              <a:t>Each Pod has a deterministic name, and a unique identity</a:t>
            </a:r>
          </a:p>
          <a:p>
            <a:pPr lvl="1" marL="1104900" indent="-552450" defTabSz="718184">
              <a:spcBef>
                <a:spcPts val="1300"/>
              </a:spcBef>
              <a:defRPr sz="4176"/>
            </a:pPr>
            <a:r>
              <a:t>stable hostname</a:t>
            </a:r>
          </a:p>
          <a:p>
            <a:pPr lvl="1" marL="1104900" indent="-552450" defTabSz="718184">
              <a:spcBef>
                <a:spcPts val="1300"/>
              </a:spcBef>
              <a:defRPr sz="4176"/>
            </a:pPr>
            <a:r>
              <a:t>ordinal index</a:t>
            </a:r>
          </a:p>
          <a:p>
            <a:pPr lvl="1" marL="1104900" indent="-552450" defTabSz="718184">
              <a:spcBef>
                <a:spcPts val="1300"/>
              </a:spcBef>
              <a:defRPr sz="4176"/>
            </a:pPr>
            <a:r>
              <a:t>stable storage linked to ordinal &amp; hostname</a:t>
            </a:r>
          </a:p>
          <a:p>
            <a:pPr marL="198881" indent="-198881" defTabSz="718184">
              <a:spcBef>
                <a:spcPts val="1300"/>
              </a:spcBef>
              <a:defRPr sz="4524"/>
            </a:pPr>
            <a:r>
              <a:t>Each StatefulSet has at most one Pod with a given identity</a:t>
            </a:r>
          </a:p>
        </p:txBody>
      </p:sp>
      <p:sp>
        <p:nvSpPr>
          <p:cNvPr id="8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77" name="Rectangle"/>
          <p:cNvSpPr/>
          <p:nvPr/>
        </p:nvSpPr>
        <p:spPr>
          <a:xfrm>
            <a:off x="16285312" y="3033238"/>
            <a:ext cx="5147272" cy="10167696"/>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878" name="couchbase-0"/>
          <p:cNvSpPr/>
          <p:nvPr/>
        </p:nvSpPr>
        <p:spPr>
          <a:xfrm>
            <a:off x="16953948" y="3360530"/>
            <a:ext cx="3810001" cy="1671539"/>
          </a:xfrm>
          <a:prstGeom prst="rect">
            <a:avLst/>
          </a:prstGeom>
          <a:solidFill>
            <a:schemeClr val="accent3"/>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500">
                <a:solidFill>
                  <a:srgbClr val="FFFFFF"/>
                </a:solidFill>
                <a:latin typeface="Helvetica"/>
                <a:ea typeface="Helvetica"/>
                <a:cs typeface="Helvetica"/>
                <a:sym typeface="Helvetica"/>
              </a:defRPr>
            </a:lvl1pPr>
          </a:lstStyle>
          <a:p>
            <a:pPr/>
            <a:r>
              <a:t>couchbase-0</a:t>
            </a:r>
          </a:p>
        </p:txBody>
      </p:sp>
      <p:sp>
        <p:nvSpPr>
          <p:cNvPr id="879" name=". . ."/>
          <p:cNvSpPr txBox="1"/>
          <p:nvPr/>
        </p:nvSpPr>
        <p:spPr>
          <a:xfrm>
            <a:off x="17644017" y="9634132"/>
            <a:ext cx="99641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FFFF"/>
                </a:solidFill>
                <a:latin typeface="Helvetica"/>
                <a:ea typeface="Helvetica"/>
                <a:cs typeface="Helvetica"/>
                <a:sym typeface="Helvetica"/>
              </a:defRPr>
            </a:lvl1pPr>
          </a:lstStyle>
          <a:p>
            <a:pPr/>
            <a:r>
              <a:t>. . .</a:t>
            </a:r>
          </a:p>
        </p:txBody>
      </p:sp>
      <p:sp>
        <p:nvSpPr>
          <p:cNvPr id="880" name="couchbase-1"/>
          <p:cNvSpPr/>
          <p:nvPr/>
        </p:nvSpPr>
        <p:spPr>
          <a:xfrm>
            <a:off x="16953948" y="5485295"/>
            <a:ext cx="3810001" cy="1671540"/>
          </a:xfrm>
          <a:prstGeom prst="rect">
            <a:avLst/>
          </a:prstGeom>
          <a:solidFill>
            <a:schemeClr val="accent3"/>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500">
                <a:solidFill>
                  <a:srgbClr val="FFFFFF"/>
                </a:solidFill>
                <a:latin typeface="Helvetica"/>
                <a:ea typeface="Helvetica"/>
                <a:cs typeface="Helvetica"/>
                <a:sym typeface="Helvetica"/>
              </a:defRPr>
            </a:lvl1pPr>
          </a:lstStyle>
          <a:p>
            <a:pPr/>
            <a:r>
              <a:t>couchbase-1</a:t>
            </a:r>
          </a:p>
        </p:txBody>
      </p:sp>
      <p:sp>
        <p:nvSpPr>
          <p:cNvPr id="881" name="couchbase-N-1"/>
          <p:cNvSpPr/>
          <p:nvPr/>
        </p:nvSpPr>
        <p:spPr>
          <a:xfrm>
            <a:off x="16953948" y="11068878"/>
            <a:ext cx="3810001" cy="1671539"/>
          </a:xfrm>
          <a:prstGeom prst="rect">
            <a:avLst/>
          </a:prstGeom>
          <a:solidFill>
            <a:schemeClr val="accent3"/>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500">
                <a:solidFill>
                  <a:srgbClr val="FFFFFF"/>
                </a:solidFill>
                <a:latin typeface="Helvetica"/>
                <a:ea typeface="Helvetica"/>
                <a:cs typeface="Helvetica"/>
                <a:sym typeface="Helvetica"/>
              </a:defRPr>
            </a:lvl1pPr>
          </a:lstStyle>
          <a:p>
            <a:pPr/>
            <a:r>
              <a:t>couchbase-N-1</a:t>
            </a:r>
          </a:p>
        </p:txBody>
      </p:sp>
      <p:sp>
        <p:nvSpPr>
          <p:cNvPr id="882" name="couchbase-2"/>
          <p:cNvSpPr/>
          <p:nvPr/>
        </p:nvSpPr>
        <p:spPr>
          <a:xfrm>
            <a:off x="16953948" y="7610061"/>
            <a:ext cx="3810001" cy="1671539"/>
          </a:xfrm>
          <a:prstGeom prst="rect">
            <a:avLst/>
          </a:prstGeom>
          <a:solidFill>
            <a:schemeClr val="accent3"/>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500">
                <a:solidFill>
                  <a:srgbClr val="FFFFFF"/>
                </a:solidFill>
                <a:latin typeface="Helvetica"/>
                <a:ea typeface="Helvetica"/>
                <a:cs typeface="Helvetica"/>
                <a:sym typeface="Helvetica"/>
              </a:defRPr>
            </a:lvl1pPr>
          </a:lstStyle>
          <a:p>
            <a:pPr/>
            <a:r>
              <a:t>couchbase-2</a:t>
            </a:r>
          </a:p>
        </p:txBody>
      </p:sp>
      <p:sp>
        <p:nvSpPr>
          <p:cNvPr id="883" name="https://github.com/arun-gupta/couchbase-kubernetes/tree/master/cluster-statefulset"/>
          <p:cNvSpPr txBox="1"/>
          <p:nvPr/>
        </p:nvSpPr>
        <p:spPr>
          <a:xfrm>
            <a:off x="5188292" y="13102029"/>
            <a:ext cx="1436522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u="sng">
                <a:hlinkClick r:id="rId4" invalidUrl="" action="" tgtFrame="" tooltip="" history="1" highlightClick="0" endSnd="0"/>
              </a:defRPr>
            </a:lvl1pPr>
          </a:lstStyle>
          <a:p>
            <a:pPr>
              <a:defRPr u="none"/>
            </a:pPr>
            <a:r>
              <a:rPr u="sng">
                <a:hlinkClick r:id="rId4" invalidUrl="" action="" tgtFrame="" tooltip="" history="1" highlightClick="0" endSnd="0"/>
              </a:rPr>
              <a:t>https://github.com/arun-gupta/couchbase-kubernetes/tree/master/cluster-statefulset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7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87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87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87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87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875">
                                            <p:txEl>
                                              <p:pRg st="4" end="4"/>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875">
                                            <p:txEl>
                                              <p:pRg st="5" end="5"/>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875">
                                            <p:txEl>
                                              <p:pRg st="6" end="6"/>
                                            </p:txEl>
                                          </p:spTgt>
                                        </p:tgtEl>
                                        <p:attrNameLst>
                                          <p:attrName>style.visibility</p:attrName>
                                        </p:attrNameLst>
                                      </p:cBhvr>
                                      <p:to>
                                        <p:strVal val="visible"/>
                                      </p:to>
                                    </p:set>
                                  </p:childTnLst>
                                </p:cTn>
                              </p:par>
                              <p:par>
                                <p:cTn id="29" presetClass="entr" nodeType="withEffect" presetSubtype="0" presetID="1" grpId="1" fill="hold">
                                  <p:stCondLst>
                                    <p:cond delay="0"/>
                                  </p:stCondLst>
                                  <p:iterate type="el" backwards="0">
                                    <p:tmAbs val="0"/>
                                  </p:iterate>
                                  <p:childTnLst>
                                    <p:set>
                                      <p:cBhvr>
                                        <p:cTn id="30" fill="hold"/>
                                        <p:tgtEl>
                                          <p:spTgt spid="87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1" fill="hold">
                                  <p:stCondLst>
                                    <p:cond delay="0"/>
                                  </p:stCondLst>
                                  <p:iterate type="el" backwards="0">
                                    <p:tmAbs val="0"/>
                                  </p:iterate>
                                  <p:childTnLst>
                                    <p:set>
                                      <p:cBhvr>
                                        <p:cTn id="34" fill="hold"/>
                                        <p:tgtEl>
                                          <p:spTgt spid="875">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875" grpId="1"/>
    </p:bldLst>
  </p:timing>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87" name="Image" descr="Image"/>
          <p:cNvPicPr>
            <a:picLocks noChangeAspect="1"/>
          </p:cNvPicPr>
          <p:nvPr/>
        </p:nvPicPr>
        <p:blipFill>
          <a:blip r:embed="rId2">
            <a:extLst/>
          </a:blip>
          <a:stretch>
            <a:fillRect/>
          </a:stretch>
        </p:blipFill>
        <p:spPr>
          <a:xfrm>
            <a:off x="303908" y="510286"/>
            <a:ext cx="12861249" cy="12391507"/>
          </a:xfrm>
          <a:prstGeom prst="rect">
            <a:avLst/>
          </a:prstGeom>
          <a:ln w="12700">
            <a:miter lim="400000"/>
          </a:ln>
        </p:spPr>
      </p:pic>
      <p:pic>
        <p:nvPicPr>
          <p:cNvPr id="888" name="Image" descr="Image"/>
          <p:cNvPicPr>
            <a:picLocks noChangeAspect="1"/>
          </p:cNvPicPr>
          <p:nvPr/>
        </p:nvPicPr>
        <p:blipFill>
          <a:blip r:embed="rId3">
            <a:extLst/>
          </a:blip>
          <a:stretch>
            <a:fillRect/>
          </a:stretch>
        </p:blipFill>
        <p:spPr>
          <a:xfrm>
            <a:off x="13311325" y="7997546"/>
            <a:ext cx="10580876" cy="5011178"/>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0" name="Portworx"/>
          <p:cNvSpPr txBox="1"/>
          <p:nvPr>
            <p:ph type="title"/>
          </p:nvPr>
        </p:nvSpPr>
        <p:spPr>
          <a:prstGeom prst="rect">
            <a:avLst/>
          </a:prstGeom>
        </p:spPr>
        <p:txBody>
          <a:bodyPr/>
          <a:lstStyle/>
          <a:p>
            <a:pPr/>
            <a:r>
              <a:t>Portworx</a:t>
            </a:r>
          </a:p>
        </p:txBody>
      </p:sp>
      <p:sp>
        <p:nvSpPr>
          <p:cNvPr id="891" name="Data services for containers…"/>
          <p:cNvSpPr txBox="1"/>
          <p:nvPr>
            <p:ph type="body" idx="1"/>
          </p:nvPr>
        </p:nvSpPr>
        <p:spPr>
          <a:prstGeom prst="rect">
            <a:avLst/>
          </a:prstGeom>
        </p:spPr>
        <p:txBody>
          <a:bodyPr/>
          <a:lstStyle/>
          <a:p>
            <a:pPr/>
            <a:r>
              <a:t>Data services for containers</a:t>
            </a:r>
          </a:p>
          <a:p>
            <a:pPr/>
            <a:r>
              <a:t>Deploys as a container</a:t>
            </a:r>
          </a:p>
          <a:p>
            <a:pPr/>
            <a:r>
              <a:t>Automated with scheduler to pool capacity</a:t>
            </a:r>
          </a:p>
          <a:p>
            <a:pPr lvl="1"/>
            <a:r>
              <a:t>Kubernetes, Swarm and DC/OS</a:t>
            </a:r>
          </a:p>
          <a:p>
            <a:pPr/>
            <a:r>
              <a:t>Multi-cluster visibility and management</a:t>
            </a:r>
          </a:p>
          <a:p>
            <a:pPr/>
            <a:r>
              <a:t>Replication and snapshots</a:t>
            </a:r>
          </a:p>
          <a:p>
            <a:pPr/>
            <a:r>
              <a:t>REST API and CLI</a:t>
            </a:r>
          </a:p>
        </p:txBody>
      </p:sp>
      <p:sp>
        <p:nvSpPr>
          <p:cNvPr id="8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93" name="Image" descr="Image"/>
          <p:cNvPicPr>
            <a:picLocks noChangeAspect="1"/>
          </p:cNvPicPr>
          <p:nvPr/>
        </p:nvPicPr>
        <p:blipFill>
          <a:blip r:embed="rId2">
            <a:extLst/>
          </a:blip>
          <a:stretch>
            <a:fillRect/>
          </a:stretch>
        </p:blipFill>
        <p:spPr>
          <a:xfrm>
            <a:off x="20331100" y="116551"/>
            <a:ext cx="3959114" cy="1690966"/>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5" name="Amazon Web Services"/>
          <p:cNvSpPr/>
          <p:nvPr/>
        </p:nvSpPr>
        <p:spPr>
          <a:xfrm>
            <a:off x="2589909" y="3622912"/>
            <a:ext cx="20136248" cy="5743334"/>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lgn="r">
              <a:defRPr b="1" sz="3200">
                <a:solidFill>
                  <a:srgbClr val="FFFFFF"/>
                </a:solidFill>
                <a:latin typeface="Helvetica"/>
                <a:ea typeface="Helvetica"/>
                <a:cs typeface="Helvetica"/>
                <a:sym typeface="Helvetica"/>
              </a:defRPr>
            </a:lvl1pPr>
          </a:lstStyle>
          <a:p>
            <a:pPr/>
            <a:r>
              <a:t>Amazon Web Services</a:t>
            </a:r>
          </a:p>
        </p:txBody>
      </p:sp>
      <p:sp>
        <p:nvSpPr>
          <p:cNvPr id="896" name="“worker”"/>
          <p:cNvSpPr/>
          <p:nvPr/>
        </p:nvSpPr>
        <p:spPr>
          <a:xfrm>
            <a:off x="8194485" y="4323286"/>
            <a:ext cx="4197059" cy="4342586"/>
          </a:xfrm>
          <a:prstGeom prst="rect">
            <a:avLst/>
          </a:prstGeom>
          <a:solidFill>
            <a:schemeClr val="accent3"/>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lstStyle>
            <a:lvl1pPr algn="r">
              <a:defRPr b="1" sz="3200">
                <a:solidFill>
                  <a:srgbClr val="FFFFFF"/>
                </a:solidFill>
                <a:latin typeface="Helvetica"/>
                <a:ea typeface="Helvetica"/>
                <a:cs typeface="Helvetica"/>
                <a:sym typeface="Helvetica"/>
              </a:defRPr>
            </a:lvl1pPr>
          </a:lstStyle>
          <a:p>
            <a:pPr/>
            <a:r>
              <a:t>“worker”</a:t>
            </a:r>
          </a:p>
        </p:txBody>
      </p:sp>
      <p:sp>
        <p:nvSpPr>
          <p:cNvPr id="897" name="“master”"/>
          <p:cNvSpPr/>
          <p:nvPr/>
        </p:nvSpPr>
        <p:spPr>
          <a:xfrm>
            <a:off x="3389546" y="4289935"/>
            <a:ext cx="4197059" cy="4409288"/>
          </a:xfrm>
          <a:prstGeom prst="rect">
            <a:avLst/>
          </a:prstGeom>
          <a:solidFill>
            <a:schemeClr val="accent3"/>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lstStyle>
            <a:lvl1pPr algn="r">
              <a:defRPr b="1" sz="3200">
                <a:solidFill>
                  <a:srgbClr val="FFFFFF"/>
                </a:solidFill>
                <a:latin typeface="Helvetica"/>
                <a:ea typeface="Helvetica"/>
                <a:cs typeface="Helvetica"/>
                <a:sym typeface="Helvetica"/>
              </a:defRPr>
            </a:lvl1pPr>
          </a:lstStyle>
          <a:p>
            <a:pPr/>
            <a:r>
              <a:t>“master”</a:t>
            </a:r>
          </a:p>
        </p:txBody>
      </p:sp>
      <p:sp>
        <p:nvSpPr>
          <p:cNvPr id="898" name="Stateful Containers with Portworx"/>
          <p:cNvSpPr txBox="1"/>
          <p:nvPr>
            <p:ph type="title"/>
          </p:nvPr>
        </p:nvSpPr>
        <p:spPr>
          <a:prstGeom prst="rect">
            <a:avLst/>
          </a:prstGeom>
        </p:spPr>
        <p:txBody>
          <a:bodyPr/>
          <a:lstStyle>
            <a:lvl1pPr defTabSz="817244">
              <a:defRPr sz="11088"/>
            </a:lvl1pPr>
          </a:lstStyle>
          <a:p>
            <a:pPr/>
            <a:r>
              <a:t>Stateful Containers with Portworx</a:t>
            </a:r>
          </a:p>
        </p:txBody>
      </p:sp>
      <p:sp>
        <p:nvSpPr>
          <p:cNvPr id="8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00" name="“worker”"/>
          <p:cNvSpPr/>
          <p:nvPr/>
        </p:nvSpPr>
        <p:spPr>
          <a:xfrm>
            <a:off x="13001716" y="4324818"/>
            <a:ext cx="4197059" cy="4339522"/>
          </a:xfrm>
          <a:prstGeom prst="rect">
            <a:avLst/>
          </a:prstGeom>
          <a:solidFill>
            <a:schemeClr val="accent3"/>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lstStyle>
            <a:lvl1pPr algn="r">
              <a:defRPr b="1" sz="3200">
                <a:solidFill>
                  <a:srgbClr val="FFFFFF"/>
                </a:solidFill>
                <a:latin typeface="Helvetica"/>
                <a:ea typeface="Helvetica"/>
                <a:cs typeface="Helvetica"/>
                <a:sym typeface="Helvetica"/>
              </a:defRPr>
            </a:lvl1pPr>
          </a:lstStyle>
          <a:p>
            <a:pPr/>
            <a:r>
              <a:t>“worker”</a:t>
            </a:r>
          </a:p>
        </p:txBody>
      </p:sp>
      <p:sp>
        <p:nvSpPr>
          <p:cNvPr id="901" name="Rectangle"/>
          <p:cNvSpPr/>
          <p:nvPr/>
        </p:nvSpPr>
        <p:spPr>
          <a:xfrm>
            <a:off x="3184933" y="4025715"/>
            <a:ext cx="14306357" cy="4937728"/>
          </a:xfrm>
          <a:prstGeom prst="rect">
            <a:avLst/>
          </a:prstGeom>
          <a:ln w="50800">
            <a:solidFill>
              <a:srgbClr val="000000"/>
            </a:solidFill>
            <a:custDash>
              <a:ds d="200000" sp="200000"/>
            </a:custDash>
            <a:miter lim="400000"/>
          </a:ln>
        </p:spPr>
        <p:txBody>
          <a:bodyPr lIns="50800" tIns="50800" rIns="50800" bIns="50800" anchor="b"/>
          <a:lstStyle/>
          <a:p>
            <a:pPr>
              <a:defRPr sz="3200">
                <a:solidFill>
                  <a:srgbClr val="FFFFFF"/>
                </a:solidFill>
              </a:defRPr>
            </a:pPr>
          </a:p>
        </p:txBody>
      </p:sp>
      <p:sp>
        <p:nvSpPr>
          <p:cNvPr id="902" name="Rectangle"/>
          <p:cNvSpPr/>
          <p:nvPr/>
        </p:nvSpPr>
        <p:spPr>
          <a:xfrm>
            <a:off x="5643728" y="6970900"/>
            <a:ext cx="11462699" cy="1131647"/>
          </a:xfrm>
          <a:prstGeom prst="rect">
            <a:avLst/>
          </a:prstGeom>
          <a:ln w="50800">
            <a:solidFill>
              <a:srgbClr val="000000"/>
            </a:solidFill>
            <a:custDash>
              <a:ds d="200000" sp="200000"/>
            </a:custDash>
            <a:miter lim="400000"/>
          </a:ln>
        </p:spPr>
        <p:txBody>
          <a:bodyPr lIns="50800" tIns="50800" rIns="50800" bIns="50800" anchor="b"/>
          <a:lstStyle/>
          <a:p>
            <a:pPr>
              <a:defRPr sz="3200">
                <a:solidFill>
                  <a:srgbClr val="FFFFFF"/>
                </a:solidFill>
              </a:defRPr>
            </a:pPr>
          </a:p>
        </p:txBody>
      </p:sp>
      <p:sp>
        <p:nvSpPr>
          <p:cNvPr id="903" name="EBS"/>
          <p:cNvSpPr/>
          <p:nvPr/>
        </p:nvSpPr>
        <p:spPr>
          <a:xfrm>
            <a:off x="17450404" y="10299251"/>
            <a:ext cx="4197059" cy="126325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EBS</a:t>
            </a:r>
          </a:p>
        </p:txBody>
      </p:sp>
      <p:sp>
        <p:nvSpPr>
          <p:cNvPr id="904" name="Circle"/>
          <p:cNvSpPr/>
          <p:nvPr/>
        </p:nvSpPr>
        <p:spPr>
          <a:xfrm>
            <a:off x="18004702" y="10631946"/>
            <a:ext cx="635001" cy="635001"/>
          </a:xfrm>
          <a:prstGeom prst="ellipse">
            <a:avLst/>
          </a:prstGeom>
          <a:solidFill>
            <a:schemeClr val="accent2">
              <a:hueOff val="-902888"/>
              <a:satOff val="-15377"/>
              <a:lumOff val="-12864"/>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905" name="Rectangle"/>
          <p:cNvSpPr/>
          <p:nvPr/>
        </p:nvSpPr>
        <p:spPr>
          <a:xfrm>
            <a:off x="13165782" y="4890569"/>
            <a:ext cx="2105951" cy="1370473"/>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grpSp>
        <p:nvGrpSpPr>
          <p:cNvPr id="908" name="Group"/>
          <p:cNvGrpSpPr/>
          <p:nvPr/>
        </p:nvGrpSpPr>
        <p:grpSpPr>
          <a:xfrm>
            <a:off x="13431094" y="5123670"/>
            <a:ext cx="1575327" cy="904271"/>
            <a:chOff x="0" y="0"/>
            <a:chExt cx="1575325" cy="904269"/>
          </a:xfrm>
        </p:grpSpPr>
        <p:sp>
          <p:nvSpPr>
            <p:cNvPr id="906" name="Rectangle"/>
            <p:cNvSpPr/>
            <p:nvPr/>
          </p:nvSpPr>
          <p:spPr>
            <a:xfrm>
              <a:off x="0" y="0"/>
              <a:ext cx="1575326" cy="904270"/>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600">
                  <a:solidFill>
                    <a:srgbClr val="FFFFFF"/>
                  </a:solidFill>
                  <a:latin typeface="Helvetica"/>
                  <a:ea typeface="Helvetica"/>
                  <a:cs typeface="Helvetica"/>
                  <a:sym typeface="Helvetica"/>
                </a:defRPr>
              </a:pPr>
            </a:p>
          </p:txBody>
        </p:sp>
        <p:pic>
          <p:nvPicPr>
            <p:cNvPr id="907" name="Image" descr="Image"/>
            <p:cNvPicPr>
              <a:picLocks noChangeAspect="1"/>
            </p:cNvPicPr>
            <p:nvPr/>
          </p:nvPicPr>
          <p:blipFill>
            <a:blip r:embed="rId4">
              <a:extLst/>
            </a:blip>
            <a:srcRect l="9213" t="30403" r="9213" b="30403"/>
            <a:stretch>
              <a:fillRect/>
            </a:stretch>
          </p:blipFill>
          <p:spPr>
            <a:xfrm>
              <a:off x="95336" y="148277"/>
              <a:ext cx="1405561" cy="675331"/>
            </a:xfrm>
            <a:prstGeom prst="rect">
              <a:avLst/>
            </a:prstGeom>
            <a:ln w="12700" cap="flat">
              <a:noFill/>
              <a:miter lim="400000"/>
            </a:ln>
            <a:effectLst/>
          </p:spPr>
        </p:pic>
      </p:grpSp>
      <p:cxnSp>
        <p:nvCxnSpPr>
          <p:cNvPr id="909" name="Connection Line"/>
          <p:cNvCxnSpPr>
            <a:stCxn id="905" idx="0"/>
            <a:endCxn id="902" idx="0"/>
          </p:cNvCxnSpPr>
          <p:nvPr/>
        </p:nvCxnSpPr>
        <p:spPr>
          <a:xfrm flipH="1">
            <a:off x="11375077" y="5575805"/>
            <a:ext cx="2843681" cy="1960919"/>
          </a:xfrm>
          <a:prstGeom prst="straightConnector1">
            <a:avLst/>
          </a:prstGeom>
          <a:ln w="50800">
            <a:solidFill>
              <a:srgbClr val="000000"/>
            </a:solidFill>
            <a:miter lim="400000"/>
            <a:headEnd type="triangle"/>
            <a:tailEnd type="triangle"/>
          </a:ln>
        </p:spPr>
      </p:cxnSp>
      <p:sp>
        <p:nvSpPr>
          <p:cNvPr id="910" name="S3"/>
          <p:cNvSpPr/>
          <p:nvPr/>
        </p:nvSpPr>
        <p:spPr>
          <a:xfrm>
            <a:off x="17450404" y="11834946"/>
            <a:ext cx="4197059" cy="1155749"/>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S3</a:t>
            </a:r>
          </a:p>
        </p:txBody>
      </p:sp>
      <p:sp>
        <p:nvSpPr>
          <p:cNvPr id="911" name="SAN"/>
          <p:cNvSpPr/>
          <p:nvPr/>
        </p:nvSpPr>
        <p:spPr>
          <a:xfrm>
            <a:off x="10697124" y="10337265"/>
            <a:ext cx="4197059" cy="2707809"/>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SAN</a:t>
            </a:r>
          </a:p>
        </p:txBody>
      </p:sp>
      <p:sp>
        <p:nvSpPr>
          <p:cNvPr id="912" name="SSD"/>
          <p:cNvSpPr/>
          <p:nvPr/>
        </p:nvSpPr>
        <p:spPr>
          <a:xfrm>
            <a:off x="3943844" y="10299251"/>
            <a:ext cx="4197058" cy="126325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SSD</a:t>
            </a:r>
          </a:p>
        </p:txBody>
      </p:sp>
      <p:sp>
        <p:nvSpPr>
          <p:cNvPr id="913" name="HDD"/>
          <p:cNvSpPr/>
          <p:nvPr/>
        </p:nvSpPr>
        <p:spPr>
          <a:xfrm>
            <a:off x="3943844" y="11834946"/>
            <a:ext cx="4197058" cy="1155749"/>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HDD</a:t>
            </a:r>
          </a:p>
        </p:txBody>
      </p:sp>
      <p:cxnSp>
        <p:nvCxnSpPr>
          <p:cNvPr id="914" name="Connection Line"/>
          <p:cNvCxnSpPr>
            <a:stCxn id="902" idx="0"/>
            <a:endCxn id="904" idx="0"/>
          </p:cNvCxnSpPr>
          <p:nvPr/>
        </p:nvCxnSpPr>
        <p:spPr>
          <a:xfrm>
            <a:off x="11375077" y="7536723"/>
            <a:ext cx="6947126" cy="3412724"/>
          </a:xfrm>
          <a:prstGeom prst="straightConnector1">
            <a:avLst/>
          </a:prstGeom>
          <a:ln w="50800">
            <a:solidFill>
              <a:srgbClr val="000000"/>
            </a:solidFill>
            <a:miter lim="400000"/>
            <a:headEnd type="triangle"/>
            <a:tailEnd type="triangle"/>
          </a:ln>
        </p:spPr>
      </p:cxnSp>
      <p:sp>
        <p:nvSpPr>
          <p:cNvPr id="915" name="https://github.com/arun-gupta/couchbase-kubernetes/tree/master/cluster-petset-portworx"/>
          <p:cNvSpPr txBox="1"/>
          <p:nvPr/>
        </p:nvSpPr>
        <p:spPr>
          <a:xfrm>
            <a:off x="6804626" y="13339343"/>
            <a:ext cx="1024001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https://github.com/arun-gupta/couchbase-kubernetes/tree/master/cluster-petset-portworx</a:t>
            </a:r>
          </a:p>
        </p:txBody>
      </p:sp>
      <p:grpSp>
        <p:nvGrpSpPr>
          <p:cNvPr id="918" name="Group"/>
          <p:cNvGrpSpPr/>
          <p:nvPr/>
        </p:nvGrpSpPr>
        <p:grpSpPr>
          <a:xfrm>
            <a:off x="15454007" y="7084588"/>
            <a:ext cx="1575326" cy="904271"/>
            <a:chOff x="0" y="0"/>
            <a:chExt cx="1575325" cy="904269"/>
          </a:xfrm>
        </p:grpSpPr>
        <p:sp>
          <p:nvSpPr>
            <p:cNvPr id="916" name="Rectangle"/>
            <p:cNvSpPr/>
            <p:nvPr/>
          </p:nvSpPr>
          <p:spPr>
            <a:xfrm>
              <a:off x="0" y="0"/>
              <a:ext cx="1575326" cy="904270"/>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600">
                  <a:solidFill>
                    <a:srgbClr val="FFFFFF"/>
                  </a:solidFill>
                  <a:latin typeface="Helvetica"/>
                  <a:ea typeface="Helvetica"/>
                  <a:cs typeface="Helvetica"/>
                  <a:sym typeface="Helvetica"/>
                </a:defRPr>
              </a:pPr>
            </a:p>
          </p:txBody>
        </p:sp>
        <p:pic>
          <p:nvPicPr>
            <p:cNvPr id="917" name="Image" descr="Image"/>
            <p:cNvPicPr>
              <a:picLocks noChangeAspect="1"/>
            </p:cNvPicPr>
            <p:nvPr/>
          </p:nvPicPr>
          <p:blipFill>
            <a:blip r:embed="rId5">
              <a:extLst/>
            </a:blip>
            <a:stretch>
              <a:fillRect/>
            </a:stretch>
          </p:blipFill>
          <p:spPr>
            <a:xfrm>
              <a:off x="152124" y="180691"/>
              <a:ext cx="1271078" cy="542887"/>
            </a:xfrm>
            <a:prstGeom prst="rect">
              <a:avLst/>
            </a:prstGeom>
            <a:ln w="12700" cap="flat">
              <a:noFill/>
              <a:miter lim="400000"/>
            </a:ln>
            <a:effectLst/>
          </p:spPr>
        </p:pic>
      </p:grpSp>
      <p:grpSp>
        <p:nvGrpSpPr>
          <p:cNvPr id="921" name="Group"/>
          <p:cNvGrpSpPr/>
          <p:nvPr/>
        </p:nvGrpSpPr>
        <p:grpSpPr>
          <a:xfrm>
            <a:off x="10518832" y="7084588"/>
            <a:ext cx="1575326" cy="904271"/>
            <a:chOff x="0" y="0"/>
            <a:chExt cx="1575325" cy="904269"/>
          </a:xfrm>
        </p:grpSpPr>
        <p:sp>
          <p:nvSpPr>
            <p:cNvPr id="919" name="Rectangle"/>
            <p:cNvSpPr/>
            <p:nvPr/>
          </p:nvSpPr>
          <p:spPr>
            <a:xfrm>
              <a:off x="0" y="0"/>
              <a:ext cx="1575326" cy="904270"/>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600">
                  <a:solidFill>
                    <a:srgbClr val="FFFFFF"/>
                  </a:solidFill>
                  <a:latin typeface="Helvetica"/>
                  <a:ea typeface="Helvetica"/>
                  <a:cs typeface="Helvetica"/>
                  <a:sym typeface="Helvetica"/>
                </a:defRPr>
              </a:pPr>
            </a:p>
          </p:txBody>
        </p:sp>
        <p:pic>
          <p:nvPicPr>
            <p:cNvPr id="920" name="Image" descr="Image"/>
            <p:cNvPicPr>
              <a:picLocks noChangeAspect="1"/>
            </p:cNvPicPr>
            <p:nvPr/>
          </p:nvPicPr>
          <p:blipFill>
            <a:blip r:embed="rId5">
              <a:extLst/>
            </a:blip>
            <a:stretch>
              <a:fillRect/>
            </a:stretch>
          </p:blipFill>
          <p:spPr>
            <a:xfrm>
              <a:off x="152124" y="180691"/>
              <a:ext cx="1271078" cy="542887"/>
            </a:xfrm>
            <a:prstGeom prst="rect">
              <a:avLst/>
            </a:prstGeom>
            <a:ln w="12700" cap="flat">
              <a:noFill/>
              <a:miter lim="400000"/>
            </a:ln>
            <a:effectLst/>
          </p:spPr>
        </p:pic>
      </p:grpSp>
      <p:grpSp>
        <p:nvGrpSpPr>
          <p:cNvPr id="924" name="Group"/>
          <p:cNvGrpSpPr/>
          <p:nvPr/>
        </p:nvGrpSpPr>
        <p:grpSpPr>
          <a:xfrm>
            <a:off x="5854730" y="7084588"/>
            <a:ext cx="1575327" cy="904271"/>
            <a:chOff x="0" y="0"/>
            <a:chExt cx="1575325" cy="904269"/>
          </a:xfrm>
        </p:grpSpPr>
        <p:sp>
          <p:nvSpPr>
            <p:cNvPr id="922" name="Rectangle"/>
            <p:cNvSpPr/>
            <p:nvPr/>
          </p:nvSpPr>
          <p:spPr>
            <a:xfrm>
              <a:off x="0" y="0"/>
              <a:ext cx="1575326" cy="904270"/>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600">
                  <a:solidFill>
                    <a:srgbClr val="FFFFFF"/>
                  </a:solidFill>
                  <a:latin typeface="Helvetica"/>
                  <a:ea typeface="Helvetica"/>
                  <a:cs typeface="Helvetica"/>
                  <a:sym typeface="Helvetica"/>
                </a:defRPr>
              </a:pPr>
            </a:p>
          </p:txBody>
        </p:sp>
        <p:pic>
          <p:nvPicPr>
            <p:cNvPr id="923" name="Image" descr="Image"/>
            <p:cNvPicPr>
              <a:picLocks noChangeAspect="1"/>
            </p:cNvPicPr>
            <p:nvPr/>
          </p:nvPicPr>
          <p:blipFill>
            <a:blip r:embed="rId5">
              <a:extLst/>
            </a:blip>
            <a:stretch>
              <a:fillRect/>
            </a:stretch>
          </p:blipFill>
          <p:spPr>
            <a:xfrm>
              <a:off x="152124" y="180691"/>
              <a:ext cx="1271078" cy="542887"/>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6" name="Multitenancy - Namespace"/>
          <p:cNvSpPr txBox="1"/>
          <p:nvPr>
            <p:ph type="title"/>
          </p:nvPr>
        </p:nvSpPr>
        <p:spPr>
          <a:prstGeom prst="rect">
            <a:avLst/>
          </a:prstGeom>
        </p:spPr>
        <p:txBody>
          <a:bodyPr/>
          <a:lstStyle/>
          <a:p>
            <a:pPr/>
            <a:r>
              <a:t>Multitenancy - Namespace</a:t>
            </a:r>
          </a:p>
        </p:txBody>
      </p:sp>
      <p:sp>
        <p:nvSpPr>
          <p:cNvPr id="927" name="Namespace allows to partition resources into a logical group…"/>
          <p:cNvSpPr txBox="1"/>
          <p:nvPr>
            <p:ph type="body" idx="1"/>
          </p:nvPr>
        </p:nvSpPr>
        <p:spPr>
          <a:prstGeom prst="rect">
            <a:avLst/>
          </a:prstGeom>
        </p:spPr>
        <p:txBody>
          <a:bodyPr/>
          <a:lstStyle/>
          <a:p>
            <a:pPr/>
            <a:r>
              <a:t>Namespace allows to partition resources into a logical group</a:t>
            </a:r>
          </a:p>
          <a:p>
            <a:pPr/>
            <a:r>
              <a:t>Each namespace provides:</a:t>
            </a:r>
          </a:p>
          <a:p>
            <a:pPr lvl="1">
              <a:defRPr sz="4800"/>
            </a:pPr>
            <a:r>
              <a:rPr b="1">
                <a:latin typeface="Helvetica"/>
                <a:ea typeface="Helvetica"/>
                <a:cs typeface="Helvetica"/>
                <a:sym typeface="Helvetica"/>
              </a:rPr>
              <a:t>scope</a:t>
            </a:r>
            <a:r>
              <a:t> for resources to avoid collisions</a:t>
            </a:r>
          </a:p>
          <a:p>
            <a:pPr lvl="1">
              <a:defRPr sz="4800"/>
            </a:pPr>
            <a:r>
              <a:rPr b="1">
                <a:latin typeface="Helvetica"/>
                <a:ea typeface="Helvetica"/>
                <a:cs typeface="Helvetica"/>
                <a:sym typeface="Helvetica"/>
              </a:rPr>
              <a:t>policies</a:t>
            </a:r>
            <a:r>
              <a:t> to ensure appropriate authority to trusted users</a:t>
            </a:r>
          </a:p>
          <a:p>
            <a:pPr lvl="1">
              <a:defRPr sz="4800"/>
            </a:pPr>
            <a:r>
              <a:rPr b="1">
                <a:latin typeface="Helvetica"/>
                <a:ea typeface="Helvetica"/>
                <a:cs typeface="Helvetica"/>
                <a:sym typeface="Helvetica"/>
              </a:rPr>
              <a:t>constraints</a:t>
            </a:r>
            <a:r>
              <a:t> for resource consumption</a:t>
            </a:r>
          </a:p>
          <a:p>
            <a:pPr/>
            <a:r>
              <a:t>Anti-pattern: Separate slightly different resources, e.g. different version</a:t>
            </a:r>
          </a:p>
          <a:p>
            <a:pPr lvl="1">
              <a:defRPr sz="4800"/>
            </a:pPr>
            <a:r>
              <a:t>Use labels instead</a:t>
            </a:r>
          </a:p>
        </p:txBody>
      </p:sp>
      <p:sp>
        <p:nvSpPr>
          <p:cNvPr id="9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2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92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92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9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92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92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92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927">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927" grpId="1"/>
    </p:bldLst>
  </p:timing>
</p:sld>
</file>

<file path=ppt/slides/slide5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32" name="Multitenancy - Resource Quota"/>
          <p:cNvSpPr txBox="1"/>
          <p:nvPr>
            <p:ph type="title"/>
          </p:nvPr>
        </p:nvSpPr>
        <p:spPr>
          <a:prstGeom prst="rect">
            <a:avLst/>
          </a:prstGeom>
        </p:spPr>
        <p:txBody>
          <a:bodyPr/>
          <a:lstStyle/>
          <a:p>
            <a:pPr/>
            <a:r>
              <a:t>Multitenancy - Resource Quota</a:t>
            </a:r>
          </a:p>
        </p:txBody>
      </p:sp>
      <p:sp>
        <p:nvSpPr>
          <p:cNvPr id="933" name="Each resource specify request and limit…"/>
          <p:cNvSpPr txBox="1"/>
          <p:nvPr>
            <p:ph type="body" idx="1"/>
          </p:nvPr>
        </p:nvSpPr>
        <p:spPr>
          <a:xfrm>
            <a:off x="1689100" y="3238500"/>
            <a:ext cx="21580717" cy="9207500"/>
          </a:xfrm>
          <a:prstGeom prst="rect">
            <a:avLst/>
          </a:prstGeom>
        </p:spPr>
        <p:txBody>
          <a:bodyPr/>
          <a:lstStyle/>
          <a:p>
            <a:pPr/>
            <a:r>
              <a:t>Each resource specify </a:t>
            </a:r>
            <a:r>
              <a:rPr i="1">
                <a:latin typeface="Helvetica"/>
                <a:ea typeface="Helvetica"/>
                <a:cs typeface="Helvetica"/>
                <a:sym typeface="Helvetica"/>
              </a:rPr>
              <a:t>request</a:t>
            </a:r>
            <a:r>
              <a:t> and </a:t>
            </a:r>
            <a:r>
              <a:rPr i="1">
                <a:latin typeface="Helvetica"/>
                <a:ea typeface="Helvetica"/>
                <a:cs typeface="Helvetica"/>
                <a:sym typeface="Helvetica"/>
              </a:rPr>
              <a:t>limit</a:t>
            </a:r>
          </a:p>
          <a:p>
            <a:pPr/>
            <a:r>
              <a:t>Limit aggregate resource consumption per namespace</a:t>
            </a:r>
          </a:p>
          <a:p>
            <a:pPr lvl="1">
              <a:defRPr sz="4800"/>
            </a:pPr>
            <a:r>
              <a:rPr b="1">
                <a:latin typeface="Helvetica"/>
                <a:ea typeface="Helvetica"/>
                <a:cs typeface="Helvetica"/>
                <a:sym typeface="Helvetica"/>
              </a:rPr>
              <a:t>Object count quota</a:t>
            </a:r>
            <a:r>
              <a:t>: </a:t>
            </a:r>
            <a:r>
              <a:rPr>
                <a:latin typeface="Courier"/>
                <a:ea typeface="Courier"/>
                <a:cs typeface="Courier"/>
                <a:sym typeface="Courier"/>
              </a:rPr>
              <a:t>pods</a:t>
            </a:r>
            <a:r>
              <a:t>, </a:t>
            </a:r>
            <a:r>
              <a:rPr>
                <a:latin typeface="Courier"/>
                <a:ea typeface="Courier"/>
                <a:cs typeface="Courier"/>
                <a:sym typeface="Courier"/>
              </a:rPr>
              <a:t>replicationcontrollers</a:t>
            </a:r>
            <a:r>
              <a:t>, </a:t>
            </a:r>
            <a:r>
              <a:rPr>
                <a:latin typeface="Courier"/>
                <a:ea typeface="Courier"/>
                <a:cs typeface="Courier"/>
                <a:sym typeface="Courier"/>
              </a:rPr>
              <a:t>services</a:t>
            </a:r>
            <a:r>
              <a:t>, …</a:t>
            </a:r>
          </a:p>
          <a:p>
            <a:pPr lvl="1">
              <a:defRPr sz="4800"/>
            </a:pPr>
            <a:r>
              <a:rPr b="1">
                <a:latin typeface="Helvetica"/>
                <a:ea typeface="Helvetica"/>
                <a:cs typeface="Helvetica"/>
                <a:sym typeface="Helvetica"/>
              </a:rPr>
              <a:t>Compute</a:t>
            </a:r>
            <a:r>
              <a:t>: </a:t>
            </a:r>
            <a:r>
              <a:rPr>
                <a:latin typeface="Courier"/>
                <a:ea typeface="Courier"/>
                <a:cs typeface="Courier"/>
                <a:sym typeface="Courier"/>
              </a:rPr>
              <a:t>cpu</a:t>
            </a:r>
            <a:r>
              <a:t>, </a:t>
            </a:r>
            <a:r>
              <a:rPr>
                <a:latin typeface="Courier"/>
                <a:ea typeface="Courier"/>
                <a:cs typeface="Courier"/>
                <a:sym typeface="Courier"/>
              </a:rPr>
              <a:t>memory</a:t>
            </a:r>
            <a:r>
              <a:t>, </a:t>
            </a:r>
            <a:r>
              <a:rPr>
                <a:latin typeface="Courier"/>
                <a:ea typeface="Courier"/>
                <a:cs typeface="Courier"/>
                <a:sym typeface="Courier"/>
              </a:rPr>
              <a:t>storage</a:t>
            </a:r>
            <a:r>
              <a:t>, …</a:t>
            </a:r>
          </a:p>
          <a:p>
            <a:pPr lvl="2">
              <a:defRPr sz="4200"/>
            </a:pPr>
            <a:r>
              <a:t>1 memory = Exa, Peta, Tera, Giga, Mega, Kilo</a:t>
            </a:r>
          </a:p>
          <a:p>
            <a:pPr lvl="2">
              <a:defRPr sz="4200"/>
            </a:pPr>
            <a:r>
              <a:t>1 cpu = 1 AWS vCPU, 1 GCP Core, 1 Azure vCore, 1 Hyperthread on bare-metal</a:t>
            </a:r>
          </a:p>
        </p:txBody>
      </p:sp>
      <p:sp>
        <p:nvSpPr>
          <p:cNvPr id="934" name="Slide Number"/>
          <p:cNvSpPr txBox="1"/>
          <p:nvPr>
            <p:ph type="sldNum" sz="quarter" idx="2"/>
          </p:nvPr>
        </p:nvSpPr>
        <p:spPr>
          <a:xfrm>
            <a:off x="23805591" y="12738100"/>
            <a:ext cx="238456"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3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93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93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93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93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93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93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933" grpId="1"/>
    </p:bldLst>
  </p:timing>
</p:sld>
</file>

<file path=ppt/slides/slide5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38" name="Multitenancy - Limit"/>
          <p:cNvSpPr txBox="1"/>
          <p:nvPr>
            <p:ph type="title"/>
          </p:nvPr>
        </p:nvSpPr>
        <p:spPr>
          <a:prstGeom prst="rect">
            <a:avLst/>
          </a:prstGeom>
        </p:spPr>
        <p:txBody>
          <a:bodyPr/>
          <a:lstStyle/>
          <a:p>
            <a:pPr/>
            <a:r>
              <a:t>Multitenancy - Limit</a:t>
            </a:r>
          </a:p>
        </p:txBody>
      </p:sp>
      <p:sp>
        <p:nvSpPr>
          <p:cNvPr id="939" name="Body"/>
          <p:cNvSpPr txBox="1"/>
          <p:nvPr>
            <p:ph type="body" idx="1"/>
          </p:nvPr>
        </p:nvSpPr>
        <p:spPr>
          <a:prstGeom prst="rect">
            <a:avLst/>
          </a:prstGeom>
        </p:spPr>
        <p:txBody>
          <a:bodyPr/>
          <a:lstStyle/>
          <a:p>
            <a:pPr/>
          </a:p>
        </p:txBody>
      </p:sp>
      <p:sp>
        <p:nvSpPr>
          <p:cNvPr id="940" name="Slide Number"/>
          <p:cNvSpPr txBox="1"/>
          <p:nvPr>
            <p:ph type="sldNum" sz="quarter" idx="2"/>
          </p:nvPr>
        </p:nvSpPr>
        <p:spPr>
          <a:xfrm>
            <a:off x="23805591" y="12738100"/>
            <a:ext cx="238456"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Rectangle"/>
          <p:cNvSpPr/>
          <p:nvPr/>
        </p:nvSpPr>
        <p:spPr>
          <a:xfrm>
            <a:off x="1509115" y="4370454"/>
            <a:ext cx="7206735" cy="4848092"/>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174" name="Rectangle"/>
          <p:cNvSpPr/>
          <p:nvPr/>
        </p:nvSpPr>
        <p:spPr>
          <a:xfrm>
            <a:off x="1769830" y="4612199"/>
            <a:ext cx="7206736" cy="4848093"/>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175" name="Master"/>
          <p:cNvSpPr/>
          <p:nvPr/>
        </p:nvSpPr>
        <p:spPr>
          <a:xfrm>
            <a:off x="2040585" y="4890897"/>
            <a:ext cx="7206736" cy="4848093"/>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lstStyle>
            <a:lvl1pPr algn="l" defTabSz="584200">
              <a:defRPr b="1" sz="3200">
                <a:solidFill>
                  <a:srgbClr val="FFFFFF"/>
                </a:solidFill>
                <a:latin typeface="Helvetica"/>
                <a:ea typeface="Helvetica"/>
                <a:cs typeface="Helvetica"/>
                <a:sym typeface="Helvetica"/>
              </a:defRPr>
            </a:lvl1pPr>
          </a:lstStyle>
          <a:p>
            <a:pPr/>
            <a:r>
              <a:t>Master</a:t>
            </a:r>
          </a:p>
        </p:txBody>
      </p:sp>
      <p:sp>
        <p:nvSpPr>
          <p:cNvPr id="176" name="Worker"/>
          <p:cNvSpPr/>
          <p:nvPr/>
        </p:nvSpPr>
        <p:spPr>
          <a:xfrm>
            <a:off x="11461760" y="2133449"/>
            <a:ext cx="7206735" cy="4793764"/>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lstStyle>
            <a:lvl1pPr algn="r" defTabSz="584200">
              <a:defRPr b="1" sz="3200">
                <a:solidFill>
                  <a:srgbClr val="FFFFFF"/>
                </a:solidFill>
                <a:latin typeface="Helvetica"/>
                <a:ea typeface="Helvetica"/>
                <a:cs typeface="Helvetica"/>
                <a:sym typeface="Helvetica"/>
              </a:defRPr>
            </a:lvl1pPr>
          </a:lstStyle>
          <a:p>
            <a:pPr/>
            <a:r>
              <a:t>Worker</a:t>
            </a:r>
          </a:p>
        </p:txBody>
      </p:sp>
      <p:sp>
        <p:nvSpPr>
          <p:cNvPr id="177" name="Docker"/>
          <p:cNvSpPr/>
          <p:nvPr/>
        </p:nvSpPr>
        <p:spPr>
          <a:xfrm>
            <a:off x="11879830" y="4391020"/>
            <a:ext cx="6370593" cy="2290500"/>
          </a:xfrm>
          <a:prstGeom prst="rect">
            <a:avLst/>
          </a:prstGeom>
          <a:solidFill>
            <a:schemeClr val="accent1">
              <a:hueOff val="47394"/>
              <a:satOff val="-25753"/>
              <a:lumOff val="-7544"/>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lstStyle>
            <a:lvl1pPr algn="r">
              <a:defRPr b="1" sz="2400">
                <a:solidFill>
                  <a:srgbClr val="FFFFFF"/>
                </a:solidFill>
                <a:latin typeface="Helvetica"/>
                <a:ea typeface="Helvetica"/>
                <a:cs typeface="Helvetica"/>
                <a:sym typeface="Helvetica"/>
              </a:defRPr>
            </a:lvl1pPr>
          </a:lstStyle>
          <a:p>
            <a:pPr/>
            <a:r>
              <a:t>Docker</a:t>
            </a:r>
          </a:p>
        </p:txBody>
      </p:sp>
      <p:sp>
        <p:nvSpPr>
          <p:cNvPr id="178" name="Rectangle"/>
          <p:cNvSpPr/>
          <p:nvPr/>
        </p:nvSpPr>
        <p:spPr>
          <a:xfrm>
            <a:off x="12077646" y="5055546"/>
            <a:ext cx="1504026" cy="1295401"/>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79" name="Rectangle"/>
          <p:cNvSpPr/>
          <p:nvPr/>
        </p:nvSpPr>
        <p:spPr>
          <a:xfrm>
            <a:off x="13858806" y="5069958"/>
            <a:ext cx="1631623" cy="1270001"/>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80" name="Rectangle"/>
          <p:cNvSpPr/>
          <p:nvPr/>
        </p:nvSpPr>
        <p:spPr>
          <a:xfrm>
            <a:off x="12209080" y="5260426"/>
            <a:ext cx="621940" cy="551688"/>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81" name="Rectangle"/>
          <p:cNvSpPr/>
          <p:nvPr/>
        </p:nvSpPr>
        <p:spPr>
          <a:xfrm>
            <a:off x="12879946" y="5661858"/>
            <a:ext cx="621940" cy="489460"/>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82" name="Rectangle"/>
          <p:cNvSpPr/>
          <p:nvPr/>
        </p:nvSpPr>
        <p:spPr>
          <a:xfrm>
            <a:off x="14274350" y="5324639"/>
            <a:ext cx="800533" cy="614475"/>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cxnSp>
        <p:nvCxnSpPr>
          <p:cNvPr id="183" name="Connection Line"/>
          <p:cNvCxnSpPr>
            <a:stCxn id="186" idx="0"/>
            <a:endCxn id="185" idx="0"/>
          </p:cNvCxnSpPr>
          <p:nvPr/>
        </p:nvCxnSpPr>
        <p:spPr>
          <a:xfrm flipV="1">
            <a:off x="5373197" y="2741939"/>
            <a:ext cx="7456462" cy="3537895"/>
          </a:xfrm>
          <a:prstGeom prst="straightConnector1">
            <a:avLst/>
          </a:prstGeom>
          <a:ln w="50800">
            <a:solidFill>
              <a:srgbClr val="000000"/>
            </a:solidFill>
            <a:miter lim="400000"/>
            <a:headEnd type="triangle"/>
            <a:tailEnd type="triangle"/>
          </a:ln>
        </p:spPr>
      </p:cxnSp>
      <p:sp>
        <p:nvSpPr>
          <p:cNvPr id="184" name="Slide Number"/>
          <p:cNvSpPr txBox="1"/>
          <p:nvPr>
            <p:ph type="sldNum" sz="quarter" idx="2"/>
          </p:nvPr>
        </p:nvSpPr>
        <p:spPr>
          <a:xfrm>
            <a:off x="23372022" y="12328809"/>
            <a:ext cx="227281"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5" name="Kubelet"/>
          <p:cNvSpPr/>
          <p:nvPr/>
        </p:nvSpPr>
        <p:spPr>
          <a:xfrm>
            <a:off x="12013848" y="2466798"/>
            <a:ext cx="1631622" cy="550283"/>
          </a:xfrm>
          <a:prstGeom prst="rect">
            <a:avLst/>
          </a:prstGeom>
          <a:solidFill>
            <a:schemeClr val="accent1">
              <a:hueOff val="47394"/>
              <a:satOff val="-25753"/>
              <a:lumOff val="-7544"/>
            </a:scheme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584200">
              <a:defRPr b="1" sz="2000">
                <a:solidFill>
                  <a:srgbClr val="FFFFFF"/>
                </a:solidFill>
                <a:latin typeface="Helvetica"/>
                <a:ea typeface="Helvetica"/>
                <a:cs typeface="Helvetica"/>
                <a:sym typeface="Helvetica"/>
              </a:defRPr>
            </a:lvl1pPr>
          </a:lstStyle>
          <a:p>
            <a:pPr/>
            <a:r>
              <a:t>Kubelet</a:t>
            </a:r>
          </a:p>
        </p:txBody>
      </p:sp>
      <p:sp>
        <p:nvSpPr>
          <p:cNvPr id="186" name="API Server…"/>
          <p:cNvSpPr/>
          <p:nvPr/>
        </p:nvSpPr>
        <p:spPr>
          <a:xfrm>
            <a:off x="2949907" y="5644833"/>
            <a:ext cx="4846581" cy="1270001"/>
          </a:xfrm>
          <a:prstGeom prst="rect">
            <a:avLst/>
          </a:prstGeom>
          <a:solidFill>
            <a:schemeClr val="accent1">
              <a:hueOff val="47394"/>
              <a:satOff val="-25753"/>
              <a:lumOff val="-7544"/>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b="1" sz="3200">
                <a:solidFill>
                  <a:srgbClr val="FFFFFF"/>
                </a:solidFill>
                <a:latin typeface="Helvetica"/>
                <a:ea typeface="Helvetica"/>
                <a:cs typeface="Helvetica"/>
                <a:sym typeface="Helvetica"/>
              </a:defRPr>
            </a:pPr>
            <a:r>
              <a:t>API Server</a:t>
            </a:r>
          </a:p>
          <a:p>
            <a:pPr>
              <a:defRPr b="1" sz="2100">
                <a:solidFill>
                  <a:srgbClr val="FFFFFF"/>
                </a:solidFill>
                <a:latin typeface="Helvetica"/>
                <a:ea typeface="Helvetica"/>
                <a:cs typeface="Helvetica"/>
                <a:sym typeface="Helvetica"/>
              </a:defRPr>
            </a:pPr>
            <a:r>
              <a:t>(pods, services, …)</a:t>
            </a:r>
          </a:p>
        </p:txBody>
      </p:sp>
      <p:sp>
        <p:nvSpPr>
          <p:cNvPr id="187" name="Controller Manager"/>
          <p:cNvSpPr/>
          <p:nvPr/>
        </p:nvSpPr>
        <p:spPr>
          <a:xfrm>
            <a:off x="5625170" y="7917735"/>
            <a:ext cx="2543597" cy="1270001"/>
          </a:xfrm>
          <a:prstGeom prst="rect">
            <a:avLst/>
          </a:prstGeom>
          <a:solidFill>
            <a:schemeClr val="accent1">
              <a:hueOff val="47394"/>
              <a:satOff val="-25753"/>
              <a:lumOff val="-7544"/>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Controller Manager</a:t>
            </a:r>
          </a:p>
        </p:txBody>
      </p:sp>
      <p:sp>
        <p:nvSpPr>
          <p:cNvPr id="188" name="Scheduler"/>
          <p:cNvSpPr/>
          <p:nvPr/>
        </p:nvSpPr>
        <p:spPr>
          <a:xfrm>
            <a:off x="2573354" y="7917735"/>
            <a:ext cx="2543598" cy="1270001"/>
          </a:xfrm>
          <a:prstGeom prst="rect">
            <a:avLst/>
          </a:prstGeom>
          <a:solidFill>
            <a:schemeClr val="accent1">
              <a:hueOff val="47394"/>
              <a:satOff val="-25753"/>
              <a:lumOff val="-7544"/>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Scheduler</a:t>
            </a:r>
          </a:p>
        </p:txBody>
      </p:sp>
      <p:grpSp>
        <p:nvGrpSpPr>
          <p:cNvPr id="192" name="Group"/>
          <p:cNvGrpSpPr/>
          <p:nvPr/>
        </p:nvGrpSpPr>
        <p:grpSpPr>
          <a:xfrm>
            <a:off x="6721168" y="9414212"/>
            <a:ext cx="2410855" cy="1524001"/>
            <a:chOff x="0" y="0"/>
            <a:chExt cx="2410854" cy="1524000"/>
          </a:xfrm>
        </p:grpSpPr>
        <p:sp>
          <p:nvSpPr>
            <p:cNvPr id="189" name="etcd"/>
            <p:cNvSpPr/>
            <p:nvPr/>
          </p:nvSpPr>
          <p:spPr>
            <a:xfrm>
              <a:off x="0" y="0"/>
              <a:ext cx="2156855" cy="1270000"/>
            </a:xfrm>
            <a:prstGeom prst="rect">
              <a:avLst/>
            </a:prstGeom>
            <a:solidFill>
              <a:schemeClr val="accent1">
                <a:hueOff val="47394"/>
                <a:satOff val="-25753"/>
                <a:lumOff val="-7544"/>
              </a:schemeClr>
            </a:solidFill>
            <a:ln w="25400" cap="flat">
              <a:solidFill>
                <a:srgbClr val="000000"/>
              </a:solidFill>
              <a:prstDash val="solid"/>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3200">
                  <a:solidFill>
                    <a:srgbClr val="FFFFFF"/>
                  </a:solidFill>
                  <a:latin typeface="Helvetica"/>
                  <a:ea typeface="Helvetica"/>
                  <a:cs typeface="Helvetica"/>
                  <a:sym typeface="Helvetica"/>
                </a:defRPr>
              </a:lvl1pPr>
            </a:lstStyle>
            <a:p>
              <a:pPr/>
              <a:r>
                <a:t>etcd</a:t>
              </a:r>
            </a:p>
          </p:txBody>
        </p:sp>
        <p:sp>
          <p:nvSpPr>
            <p:cNvPr id="190" name="etcd"/>
            <p:cNvSpPr/>
            <p:nvPr/>
          </p:nvSpPr>
          <p:spPr>
            <a:xfrm>
              <a:off x="127000" y="127000"/>
              <a:ext cx="2156855" cy="1270000"/>
            </a:xfrm>
            <a:prstGeom prst="rect">
              <a:avLst/>
            </a:prstGeom>
            <a:solidFill>
              <a:schemeClr val="accent1">
                <a:hueOff val="47394"/>
                <a:satOff val="-25753"/>
                <a:lumOff val="-7544"/>
              </a:schemeClr>
            </a:solidFill>
            <a:ln w="25400" cap="flat">
              <a:solidFill>
                <a:srgbClr val="000000"/>
              </a:solidFill>
              <a:prstDash val="solid"/>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3200">
                  <a:solidFill>
                    <a:srgbClr val="FFFFFF"/>
                  </a:solidFill>
                  <a:latin typeface="Helvetica"/>
                  <a:ea typeface="Helvetica"/>
                  <a:cs typeface="Helvetica"/>
                  <a:sym typeface="Helvetica"/>
                </a:defRPr>
              </a:lvl1pPr>
            </a:lstStyle>
            <a:p>
              <a:pPr/>
              <a:r>
                <a:t>etcd</a:t>
              </a:r>
            </a:p>
          </p:txBody>
        </p:sp>
        <p:sp>
          <p:nvSpPr>
            <p:cNvPr id="191" name="etcd"/>
            <p:cNvSpPr/>
            <p:nvPr/>
          </p:nvSpPr>
          <p:spPr>
            <a:xfrm>
              <a:off x="254000" y="254000"/>
              <a:ext cx="2156855" cy="1270000"/>
            </a:xfrm>
            <a:prstGeom prst="rect">
              <a:avLst/>
            </a:prstGeom>
            <a:solidFill>
              <a:schemeClr val="accent1">
                <a:hueOff val="47394"/>
                <a:satOff val="-25753"/>
                <a:lumOff val="-7544"/>
              </a:schemeClr>
            </a:solidFill>
            <a:ln w="25400" cap="flat">
              <a:solidFill>
                <a:srgbClr val="000000"/>
              </a:solidFill>
              <a:prstDash val="solid"/>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3200">
                  <a:solidFill>
                    <a:srgbClr val="FFFFFF"/>
                  </a:solidFill>
                  <a:latin typeface="Helvetica"/>
                  <a:ea typeface="Helvetica"/>
                  <a:cs typeface="Helvetica"/>
                  <a:sym typeface="Helvetica"/>
                </a:defRPr>
              </a:lvl1pPr>
            </a:lstStyle>
            <a:p>
              <a:pPr/>
              <a:r>
                <a:t>etcd</a:t>
              </a:r>
            </a:p>
          </p:txBody>
        </p:sp>
      </p:grpSp>
      <p:sp>
        <p:nvSpPr>
          <p:cNvPr id="193" name="Rectangle"/>
          <p:cNvSpPr/>
          <p:nvPr/>
        </p:nvSpPr>
        <p:spPr>
          <a:xfrm>
            <a:off x="15792778" y="5042988"/>
            <a:ext cx="1482477" cy="1295401"/>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94" name="Proxy"/>
          <p:cNvSpPr/>
          <p:nvPr/>
        </p:nvSpPr>
        <p:spPr>
          <a:xfrm>
            <a:off x="14086442" y="2466798"/>
            <a:ext cx="1631622" cy="550283"/>
          </a:xfrm>
          <a:prstGeom prst="rect">
            <a:avLst/>
          </a:prstGeom>
          <a:solidFill>
            <a:schemeClr val="accent1">
              <a:hueOff val="47394"/>
              <a:satOff val="-25753"/>
              <a:lumOff val="-7544"/>
            </a:scheme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584200">
              <a:defRPr b="1" sz="2000">
                <a:solidFill>
                  <a:srgbClr val="FFFFFF"/>
                </a:solidFill>
                <a:latin typeface="Helvetica"/>
                <a:ea typeface="Helvetica"/>
                <a:cs typeface="Helvetica"/>
                <a:sym typeface="Helvetica"/>
              </a:defRPr>
            </a:lvl1pPr>
          </a:lstStyle>
          <a:p>
            <a:pPr/>
            <a:r>
              <a:t>Proxy</a:t>
            </a:r>
          </a:p>
        </p:txBody>
      </p:sp>
      <p:sp>
        <p:nvSpPr>
          <p:cNvPr id="195" name="Rectangle"/>
          <p:cNvSpPr/>
          <p:nvPr/>
        </p:nvSpPr>
        <p:spPr>
          <a:xfrm>
            <a:off x="16019450" y="5231051"/>
            <a:ext cx="800533" cy="614475"/>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96" name="Rectangle"/>
          <p:cNvSpPr/>
          <p:nvPr/>
        </p:nvSpPr>
        <p:spPr>
          <a:xfrm>
            <a:off x="16146450" y="5358051"/>
            <a:ext cx="800533" cy="614475"/>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97" name="Rectangle"/>
          <p:cNvSpPr/>
          <p:nvPr/>
        </p:nvSpPr>
        <p:spPr>
          <a:xfrm>
            <a:off x="16273450" y="5485051"/>
            <a:ext cx="800533" cy="614475"/>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98" name="Worker"/>
          <p:cNvSpPr/>
          <p:nvPr/>
        </p:nvSpPr>
        <p:spPr>
          <a:xfrm>
            <a:off x="11461760" y="7489634"/>
            <a:ext cx="7206735" cy="4848092"/>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lstStyle>
            <a:lvl1pPr algn="r" defTabSz="584200">
              <a:defRPr b="1" sz="3200">
                <a:solidFill>
                  <a:srgbClr val="FFFFFF"/>
                </a:solidFill>
                <a:latin typeface="Helvetica"/>
                <a:ea typeface="Helvetica"/>
                <a:cs typeface="Helvetica"/>
                <a:sym typeface="Helvetica"/>
              </a:defRPr>
            </a:lvl1pPr>
          </a:lstStyle>
          <a:p>
            <a:pPr/>
            <a:r>
              <a:t>Worker</a:t>
            </a:r>
          </a:p>
        </p:txBody>
      </p:sp>
      <p:sp>
        <p:nvSpPr>
          <p:cNvPr id="199" name="Docker"/>
          <p:cNvSpPr/>
          <p:nvPr/>
        </p:nvSpPr>
        <p:spPr>
          <a:xfrm>
            <a:off x="11879831" y="9806267"/>
            <a:ext cx="6370593" cy="2290500"/>
          </a:xfrm>
          <a:prstGeom prst="rect">
            <a:avLst/>
          </a:prstGeom>
          <a:solidFill>
            <a:schemeClr val="accent1">
              <a:hueOff val="47394"/>
              <a:satOff val="-25753"/>
              <a:lumOff val="-7544"/>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lstStyle>
            <a:lvl1pPr algn="r">
              <a:defRPr b="1" sz="2400">
                <a:solidFill>
                  <a:srgbClr val="FFFFFF"/>
                </a:solidFill>
                <a:latin typeface="Helvetica"/>
                <a:ea typeface="Helvetica"/>
                <a:cs typeface="Helvetica"/>
                <a:sym typeface="Helvetica"/>
              </a:defRPr>
            </a:lvl1pPr>
          </a:lstStyle>
          <a:p>
            <a:pPr/>
            <a:r>
              <a:t>Docker</a:t>
            </a:r>
          </a:p>
        </p:txBody>
      </p:sp>
      <p:sp>
        <p:nvSpPr>
          <p:cNvPr id="200" name="Rectangle"/>
          <p:cNvSpPr/>
          <p:nvPr/>
        </p:nvSpPr>
        <p:spPr>
          <a:xfrm>
            <a:off x="12077647" y="10470792"/>
            <a:ext cx="1504025" cy="1295401"/>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201" name="Rectangle"/>
          <p:cNvSpPr/>
          <p:nvPr/>
        </p:nvSpPr>
        <p:spPr>
          <a:xfrm>
            <a:off x="13858806" y="10485204"/>
            <a:ext cx="1631623" cy="1270001"/>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202" name="Rectangle"/>
          <p:cNvSpPr/>
          <p:nvPr/>
        </p:nvSpPr>
        <p:spPr>
          <a:xfrm>
            <a:off x="12209081" y="11052698"/>
            <a:ext cx="621939" cy="551688"/>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203" name="Rectangle"/>
          <p:cNvSpPr/>
          <p:nvPr/>
        </p:nvSpPr>
        <p:spPr>
          <a:xfrm>
            <a:off x="12908932" y="10746763"/>
            <a:ext cx="621940" cy="489459"/>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204" name="Rectangle"/>
          <p:cNvSpPr/>
          <p:nvPr/>
        </p:nvSpPr>
        <p:spPr>
          <a:xfrm>
            <a:off x="14247986" y="10684255"/>
            <a:ext cx="993676" cy="843360"/>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205" name="Kubelet"/>
          <p:cNvSpPr/>
          <p:nvPr/>
        </p:nvSpPr>
        <p:spPr>
          <a:xfrm>
            <a:off x="12013848" y="7663049"/>
            <a:ext cx="1631622" cy="550283"/>
          </a:xfrm>
          <a:prstGeom prst="rect">
            <a:avLst/>
          </a:prstGeom>
          <a:solidFill>
            <a:schemeClr val="accent1">
              <a:hueOff val="47394"/>
              <a:satOff val="-25753"/>
              <a:lumOff val="-7544"/>
            </a:scheme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584200">
              <a:defRPr b="1" sz="2000">
                <a:solidFill>
                  <a:srgbClr val="FFFFFF"/>
                </a:solidFill>
                <a:latin typeface="Helvetica"/>
                <a:ea typeface="Helvetica"/>
                <a:cs typeface="Helvetica"/>
                <a:sym typeface="Helvetica"/>
              </a:defRPr>
            </a:lvl1pPr>
          </a:lstStyle>
          <a:p>
            <a:pPr/>
            <a:r>
              <a:t>Kubelet</a:t>
            </a:r>
          </a:p>
        </p:txBody>
      </p:sp>
      <p:sp>
        <p:nvSpPr>
          <p:cNvPr id="206" name="Rectangle"/>
          <p:cNvSpPr/>
          <p:nvPr/>
        </p:nvSpPr>
        <p:spPr>
          <a:xfrm>
            <a:off x="15792780" y="10458235"/>
            <a:ext cx="1482476" cy="1295401"/>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207" name="Proxy"/>
          <p:cNvSpPr/>
          <p:nvPr/>
        </p:nvSpPr>
        <p:spPr>
          <a:xfrm>
            <a:off x="13996537" y="7663049"/>
            <a:ext cx="1631623" cy="550283"/>
          </a:xfrm>
          <a:prstGeom prst="rect">
            <a:avLst/>
          </a:prstGeom>
          <a:solidFill>
            <a:schemeClr val="accent1">
              <a:hueOff val="47394"/>
              <a:satOff val="-25753"/>
              <a:lumOff val="-7544"/>
            </a:scheme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584200">
              <a:defRPr b="1" sz="2000">
                <a:solidFill>
                  <a:srgbClr val="FFFFFF"/>
                </a:solidFill>
                <a:latin typeface="Helvetica"/>
                <a:ea typeface="Helvetica"/>
                <a:cs typeface="Helvetica"/>
                <a:sym typeface="Helvetica"/>
              </a:defRPr>
            </a:lvl1pPr>
          </a:lstStyle>
          <a:p>
            <a:pPr/>
            <a:r>
              <a:t>Proxy</a:t>
            </a:r>
          </a:p>
        </p:txBody>
      </p:sp>
      <p:sp>
        <p:nvSpPr>
          <p:cNvPr id="208" name="Rectangle"/>
          <p:cNvSpPr/>
          <p:nvPr/>
        </p:nvSpPr>
        <p:spPr>
          <a:xfrm>
            <a:off x="16133750" y="10798698"/>
            <a:ext cx="800533" cy="614475"/>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209" name="Rectangle"/>
          <p:cNvSpPr/>
          <p:nvPr/>
        </p:nvSpPr>
        <p:spPr>
          <a:xfrm>
            <a:off x="16260750" y="10925698"/>
            <a:ext cx="800533" cy="614475"/>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cxnSp>
        <p:nvCxnSpPr>
          <p:cNvPr id="210" name="Connection Line"/>
          <p:cNvCxnSpPr>
            <a:stCxn id="186" idx="0"/>
            <a:endCxn id="205" idx="0"/>
          </p:cNvCxnSpPr>
          <p:nvPr/>
        </p:nvCxnSpPr>
        <p:spPr>
          <a:xfrm>
            <a:off x="5373197" y="6279833"/>
            <a:ext cx="7456462" cy="1658358"/>
          </a:xfrm>
          <a:prstGeom prst="straightConnector1">
            <a:avLst/>
          </a:prstGeom>
          <a:ln w="50800">
            <a:solidFill>
              <a:srgbClr val="000000"/>
            </a:solidFill>
            <a:miter lim="400000"/>
            <a:headEnd type="triangle"/>
            <a:tailEnd type="triangle"/>
          </a:ln>
        </p:spPr>
      </p:cxnSp>
      <p:sp>
        <p:nvSpPr>
          <p:cNvPr id="233" name="Connection Line"/>
          <p:cNvSpPr/>
          <p:nvPr/>
        </p:nvSpPr>
        <p:spPr>
          <a:xfrm>
            <a:off x="7018372" y="6914813"/>
            <a:ext cx="1807567" cy="2486684"/>
          </a:xfrm>
          <a:custGeom>
            <a:avLst/>
            <a:gdLst/>
            <a:ahLst/>
            <a:cxnLst>
              <a:cxn ang="0">
                <a:pos x="wd2" y="hd2"/>
              </a:cxn>
              <a:cxn ang="5400000">
                <a:pos x="wd2" y="hd2"/>
              </a:cxn>
              <a:cxn ang="10800000">
                <a:pos x="wd2" y="hd2"/>
              </a:cxn>
              <a:cxn ang="16200000">
                <a:pos x="wd2" y="hd2"/>
              </a:cxn>
            </a:cxnLst>
            <a:rect l="0" t="0" r="r" b="b"/>
            <a:pathLst>
              <a:path w="18237" h="21600" fill="norm" stroke="1" extrusionOk="0">
                <a:moveTo>
                  <a:pt x="0" y="0"/>
                </a:moveTo>
                <a:cubicBezTo>
                  <a:pt x="16189" y="6584"/>
                  <a:pt x="21600" y="13784"/>
                  <a:pt x="16233" y="21600"/>
                </a:cubicBezTo>
              </a:path>
            </a:pathLst>
          </a:custGeom>
          <a:ln w="50800">
            <a:solidFill>
              <a:srgbClr val="000000"/>
            </a:solidFill>
            <a:miter lim="400000"/>
            <a:tailEnd type="triangle"/>
          </a:ln>
        </p:spPr>
        <p:txBody>
          <a:bodyPr/>
          <a:lstStyle/>
          <a:p>
            <a:pPr/>
          </a:p>
        </p:txBody>
      </p:sp>
      <p:cxnSp>
        <p:nvCxnSpPr>
          <p:cNvPr id="212" name="Connection Line"/>
          <p:cNvCxnSpPr>
            <a:stCxn id="187" idx="0"/>
            <a:endCxn id="186" idx="0"/>
          </p:cNvCxnSpPr>
          <p:nvPr/>
        </p:nvCxnSpPr>
        <p:spPr>
          <a:xfrm flipH="1" flipV="1">
            <a:off x="5373197" y="6279833"/>
            <a:ext cx="1523772" cy="2272903"/>
          </a:xfrm>
          <a:prstGeom prst="straightConnector1">
            <a:avLst/>
          </a:prstGeom>
          <a:ln w="50800">
            <a:solidFill>
              <a:srgbClr val="000000"/>
            </a:solidFill>
            <a:miter lim="400000"/>
            <a:tailEnd type="triangle"/>
          </a:ln>
        </p:spPr>
      </p:cxnSp>
      <p:cxnSp>
        <p:nvCxnSpPr>
          <p:cNvPr id="213" name="Connection Line"/>
          <p:cNvCxnSpPr>
            <a:stCxn id="188" idx="0"/>
            <a:endCxn id="186" idx="0"/>
          </p:cNvCxnSpPr>
          <p:nvPr/>
        </p:nvCxnSpPr>
        <p:spPr>
          <a:xfrm flipV="1">
            <a:off x="3845153" y="6279833"/>
            <a:ext cx="1528045" cy="2272903"/>
          </a:xfrm>
          <a:prstGeom prst="straightConnector1">
            <a:avLst/>
          </a:prstGeom>
          <a:ln w="50800">
            <a:solidFill>
              <a:srgbClr val="000000"/>
            </a:solidFill>
            <a:miter lim="400000"/>
            <a:tailEnd type="triangle"/>
          </a:ln>
        </p:spPr>
      </p:cxnSp>
      <p:cxnSp>
        <p:nvCxnSpPr>
          <p:cNvPr id="214" name="Connection Line"/>
          <p:cNvCxnSpPr>
            <a:stCxn id="178" idx="0"/>
            <a:endCxn id="194" idx="0"/>
          </p:cNvCxnSpPr>
          <p:nvPr/>
        </p:nvCxnSpPr>
        <p:spPr>
          <a:xfrm flipV="1">
            <a:off x="12829658" y="2741939"/>
            <a:ext cx="2072596" cy="2961308"/>
          </a:xfrm>
          <a:prstGeom prst="straightConnector1">
            <a:avLst/>
          </a:prstGeom>
          <a:ln w="50800">
            <a:solidFill>
              <a:srgbClr val="000000"/>
            </a:solidFill>
            <a:miter lim="400000"/>
            <a:headEnd type="triangle"/>
          </a:ln>
        </p:spPr>
      </p:cxnSp>
      <p:cxnSp>
        <p:nvCxnSpPr>
          <p:cNvPr id="215" name="Connection Line"/>
          <p:cNvCxnSpPr>
            <a:stCxn id="179" idx="0"/>
            <a:endCxn id="194" idx="0"/>
          </p:cNvCxnSpPr>
          <p:nvPr/>
        </p:nvCxnSpPr>
        <p:spPr>
          <a:xfrm flipV="1">
            <a:off x="14674617" y="2741939"/>
            <a:ext cx="227637" cy="2963020"/>
          </a:xfrm>
          <a:prstGeom prst="straightConnector1">
            <a:avLst/>
          </a:prstGeom>
          <a:ln w="50800">
            <a:solidFill>
              <a:srgbClr val="000000"/>
            </a:solidFill>
            <a:miter lim="400000"/>
            <a:headEnd type="triangle"/>
          </a:ln>
        </p:spPr>
      </p:cxnSp>
      <p:cxnSp>
        <p:nvCxnSpPr>
          <p:cNvPr id="216" name="Connection Line"/>
          <p:cNvCxnSpPr>
            <a:stCxn id="193" idx="0"/>
            <a:endCxn id="194" idx="0"/>
          </p:cNvCxnSpPr>
          <p:nvPr/>
        </p:nvCxnSpPr>
        <p:spPr>
          <a:xfrm flipH="1" flipV="1">
            <a:off x="14902253" y="2741939"/>
            <a:ext cx="1631764" cy="2948750"/>
          </a:xfrm>
          <a:prstGeom prst="straightConnector1">
            <a:avLst/>
          </a:prstGeom>
          <a:ln w="50800">
            <a:solidFill>
              <a:srgbClr val="000000"/>
            </a:solidFill>
            <a:miter lim="400000"/>
            <a:headEnd type="triangle"/>
          </a:ln>
        </p:spPr>
      </p:cxnSp>
      <p:cxnSp>
        <p:nvCxnSpPr>
          <p:cNvPr id="217" name="Connection Line"/>
          <p:cNvCxnSpPr>
            <a:stCxn id="178" idx="0"/>
            <a:endCxn id="185" idx="0"/>
          </p:cNvCxnSpPr>
          <p:nvPr/>
        </p:nvCxnSpPr>
        <p:spPr>
          <a:xfrm flipH="1" flipV="1">
            <a:off x="12829658" y="2741939"/>
            <a:ext cx="1" cy="2961308"/>
          </a:xfrm>
          <a:prstGeom prst="straightConnector1">
            <a:avLst/>
          </a:prstGeom>
          <a:ln w="50800">
            <a:solidFill>
              <a:srgbClr val="000000"/>
            </a:solidFill>
            <a:miter lim="400000"/>
            <a:headEnd type="triangle"/>
          </a:ln>
        </p:spPr>
      </p:cxnSp>
      <p:cxnSp>
        <p:nvCxnSpPr>
          <p:cNvPr id="218" name="Connection Line"/>
          <p:cNvCxnSpPr>
            <a:stCxn id="179" idx="0"/>
            <a:endCxn id="185" idx="0"/>
          </p:cNvCxnSpPr>
          <p:nvPr/>
        </p:nvCxnSpPr>
        <p:spPr>
          <a:xfrm flipH="1" flipV="1">
            <a:off x="12829658" y="2741939"/>
            <a:ext cx="1844960" cy="2963020"/>
          </a:xfrm>
          <a:prstGeom prst="straightConnector1">
            <a:avLst/>
          </a:prstGeom>
          <a:ln w="50800">
            <a:solidFill>
              <a:srgbClr val="000000"/>
            </a:solidFill>
            <a:miter lim="400000"/>
            <a:headEnd type="triangle"/>
          </a:ln>
        </p:spPr>
      </p:cxnSp>
      <p:cxnSp>
        <p:nvCxnSpPr>
          <p:cNvPr id="219" name="Connection Line"/>
          <p:cNvCxnSpPr>
            <a:stCxn id="193" idx="0"/>
            <a:endCxn id="185" idx="0"/>
          </p:cNvCxnSpPr>
          <p:nvPr/>
        </p:nvCxnSpPr>
        <p:spPr>
          <a:xfrm flipH="1" flipV="1">
            <a:off x="12829658" y="2741939"/>
            <a:ext cx="3704359" cy="2948750"/>
          </a:xfrm>
          <a:prstGeom prst="straightConnector1">
            <a:avLst/>
          </a:prstGeom>
          <a:ln w="50800">
            <a:solidFill>
              <a:srgbClr val="000000"/>
            </a:solidFill>
            <a:miter lim="400000"/>
            <a:headEnd type="triangle"/>
          </a:ln>
        </p:spPr>
      </p:cxnSp>
      <p:cxnSp>
        <p:nvCxnSpPr>
          <p:cNvPr id="220" name="Connection Line"/>
          <p:cNvCxnSpPr>
            <a:stCxn id="186" idx="0"/>
            <a:endCxn id="221" idx="0"/>
          </p:cNvCxnSpPr>
          <p:nvPr/>
        </p:nvCxnSpPr>
        <p:spPr>
          <a:xfrm flipH="1" flipV="1">
            <a:off x="5373197" y="2510453"/>
            <a:ext cx="1" cy="3769381"/>
          </a:xfrm>
          <a:prstGeom prst="straightConnector1">
            <a:avLst/>
          </a:prstGeom>
          <a:ln w="50800">
            <a:solidFill>
              <a:srgbClr val="000000"/>
            </a:solidFill>
            <a:miter lim="400000"/>
            <a:headEnd type="triangle"/>
          </a:ln>
        </p:spPr>
      </p:cxnSp>
      <p:sp>
        <p:nvSpPr>
          <p:cNvPr id="221" name="kubectl"/>
          <p:cNvSpPr/>
          <p:nvPr/>
        </p:nvSpPr>
        <p:spPr>
          <a:xfrm>
            <a:off x="3985548" y="1875453"/>
            <a:ext cx="2775299"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solidFill>
            <a:schemeClr val="accent1">
              <a:hueOff val="47394"/>
              <a:satOff val="-25753"/>
              <a:lumOff val="-7544"/>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kubectl</a:t>
            </a:r>
          </a:p>
        </p:txBody>
      </p:sp>
      <p:sp>
        <p:nvSpPr>
          <p:cNvPr id="222" name="Internet"/>
          <p:cNvSpPr/>
          <p:nvPr/>
        </p:nvSpPr>
        <p:spPr>
          <a:xfrm>
            <a:off x="19999284" y="835364"/>
            <a:ext cx="2965978"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Internet</a:t>
            </a:r>
          </a:p>
        </p:txBody>
      </p:sp>
      <p:sp>
        <p:nvSpPr>
          <p:cNvPr id="223" name="Load Balancer"/>
          <p:cNvSpPr/>
          <p:nvPr/>
        </p:nvSpPr>
        <p:spPr>
          <a:xfrm>
            <a:off x="19443127" y="3608476"/>
            <a:ext cx="4078292" cy="639875"/>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FFFFF"/>
                </a:solidFill>
                <a:latin typeface="Helvetica"/>
                <a:ea typeface="Helvetica"/>
                <a:cs typeface="Helvetica"/>
                <a:sym typeface="Helvetica"/>
              </a:defRPr>
            </a:lvl1pPr>
          </a:lstStyle>
          <a:p>
            <a:pPr/>
            <a:r>
              <a:t>Load Balancer</a:t>
            </a:r>
          </a:p>
        </p:txBody>
      </p:sp>
      <p:cxnSp>
        <p:nvCxnSpPr>
          <p:cNvPr id="224" name="Connection Line"/>
          <p:cNvCxnSpPr>
            <a:stCxn id="194" idx="0"/>
            <a:endCxn id="223" idx="0"/>
          </p:cNvCxnSpPr>
          <p:nvPr/>
        </p:nvCxnSpPr>
        <p:spPr>
          <a:xfrm>
            <a:off x="14902253" y="2741939"/>
            <a:ext cx="6580021" cy="1186475"/>
          </a:xfrm>
          <a:prstGeom prst="straightConnector1">
            <a:avLst/>
          </a:prstGeom>
          <a:ln w="50800">
            <a:solidFill>
              <a:srgbClr val="000000"/>
            </a:solidFill>
            <a:miter lim="400000"/>
            <a:headEnd type="triangle"/>
          </a:ln>
        </p:spPr>
      </p:cxnSp>
      <p:cxnSp>
        <p:nvCxnSpPr>
          <p:cNvPr id="225" name="Connection Line"/>
          <p:cNvCxnSpPr>
            <a:stCxn id="207" idx="0"/>
            <a:endCxn id="223" idx="0"/>
          </p:cNvCxnSpPr>
          <p:nvPr/>
        </p:nvCxnSpPr>
        <p:spPr>
          <a:xfrm flipV="1">
            <a:off x="14812348" y="3928413"/>
            <a:ext cx="6669926" cy="4009778"/>
          </a:xfrm>
          <a:prstGeom prst="straightConnector1">
            <a:avLst/>
          </a:prstGeom>
          <a:ln w="50800">
            <a:solidFill>
              <a:srgbClr val="000000"/>
            </a:solidFill>
            <a:miter lim="400000"/>
            <a:headEnd type="triangle"/>
          </a:ln>
        </p:spPr>
      </p:cxnSp>
      <p:cxnSp>
        <p:nvCxnSpPr>
          <p:cNvPr id="226" name="Connection Line"/>
          <p:cNvCxnSpPr>
            <a:stCxn id="223" idx="0"/>
            <a:endCxn id="222" idx="0"/>
          </p:cNvCxnSpPr>
          <p:nvPr/>
        </p:nvCxnSpPr>
        <p:spPr>
          <a:xfrm flipH="1" flipV="1">
            <a:off x="21482273" y="1470364"/>
            <a:ext cx="1" cy="2458050"/>
          </a:xfrm>
          <a:prstGeom prst="straightConnector1">
            <a:avLst/>
          </a:prstGeom>
          <a:ln w="50800">
            <a:solidFill>
              <a:srgbClr val="000000"/>
            </a:solidFill>
            <a:miter lim="400000"/>
            <a:headEnd type="triangle"/>
          </a:ln>
        </p:spPr>
      </p:cxnSp>
      <p:sp>
        <p:nvSpPr>
          <p:cNvPr id="227" name="Shape"/>
          <p:cNvSpPr/>
          <p:nvPr/>
        </p:nvSpPr>
        <p:spPr>
          <a:xfrm>
            <a:off x="1082765" y="1635393"/>
            <a:ext cx="18248847" cy="11311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481"/>
                </a:moveTo>
                <a:lnTo>
                  <a:pt x="5365" y="4468"/>
                </a:lnTo>
                <a:lnTo>
                  <a:pt x="10708" y="4510"/>
                </a:lnTo>
                <a:lnTo>
                  <a:pt x="10758" y="0"/>
                </a:lnTo>
                <a:lnTo>
                  <a:pt x="21554" y="18"/>
                </a:lnTo>
                <a:cubicBezTo>
                  <a:pt x="21557" y="3497"/>
                  <a:pt x="21562" y="6977"/>
                  <a:pt x="21569" y="10456"/>
                </a:cubicBezTo>
                <a:cubicBezTo>
                  <a:pt x="21577" y="14154"/>
                  <a:pt x="21587" y="17851"/>
                  <a:pt x="21600" y="21548"/>
                </a:cubicBezTo>
                <a:lnTo>
                  <a:pt x="16246" y="21574"/>
                </a:lnTo>
                <a:lnTo>
                  <a:pt x="10983" y="21600"/>
                </a:lnTo>
                <a:lnTo>
                  <a:pt x="10996" y="18437"/>
                </a:lnTo>
                <a:lnTo>
                  <a:pt x="3" y="18548"/>
                </a:lnTo>
                <a:lnTo>
                  <a:pt x="0" y="4481"/>
                </a:lnTo>
                <a:close/>
              </a:path>
            </a:pathLst>
          </a:custGeom>
          <a:ln w="25400">
            <a:solidFill>
              <a:srgbClr val="000000"/>
            </a:solidFill>
            <a:miter lim="400000"/>
          </a:ln>
        </p:spPr>
        <p:txBody>
          <a:bodyPr lIns="50800" tIns="50800" rIns="50800" bIns="50800" anchor="ctr"/>
          <a:lstStyle/>
          <a:p>
            <a:pPr>
              <a:defRPr sz="3200"/>
            </a:pPr>
          </a:p>
        </p:txBody>
      </p:sp>
      <p:sp>
        <p:nvSpPr>
          <p:cNvPr id="228" name="Kubernetes Cluster"/>
          <p:cNvSpPr txBox="1"/>
          <p:nvPr/>
        </p:nvSpPr>
        <p:spPr>
          <a:xfrm>
            <a:off x="13748905" y="707427"/>
            <a:ext cx="55956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Kubernetes Cluster</a:t>
            </a:r>
          </a:p>
        </p:txBody>
      </p:sp>
      <p:sp>
        <p:nvSpPr>
          <p:cNvPr id="229" name="Pod"/>
          <p:cNvSpPr txBox="1"/>
          <p:nvPr/>
        </p:nvSpPr>
        <p:spPr>
          <a:xfrm>
            <a:off x="20220878" y="10265170"/>
            <a:ext cx="1017525"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Pod</a:t>
            </a:r>
          </a:p>
        </p:txBody>
      </p:sp>
      <p:sp>
        <p:nvSpPr>
          <p:cNvPr id="230" name="Containers"/>
          <p:cNvSpPr txBox="1"/>
          <p:nvPr/>
        </p:nvSpPr>
        <p:spPr>
          <a:xfrm>
            <a:off x="20197033" y="11662006"/>
            <a:ext cx="257048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Containers</a:t>
            </a:r>
          </a:p>
        </p:txBody>
      </p:sp>
      <p:cxnSp>
        <p:nvCxnSpPr>
          <p:cNvPr id="231" name="Connection Line"/>
          <p:cNvCxnSpPr>
            <a:stCxn id="206" idx="0"/>
            <a:endCxn id="229" idx="0"/>
          </p:cNvCxnSpPr>
          <p:nvPr/>
        </p:nvCxnSpPr>
        <p:spPr>
          <a:xfrm flipV="1">
            <a:off x="16534017" y="10620770"/>
            <a:ext cx="4195624" cy="485166"/>
          </a:xfrm>
          <a:prstGeom prst="straightConnector1">
            <a:avLst/>
          </a:prstGeom>
          <a:ln w="50800">
            <a:solidFill>
              <a:srgbClr val="000000"/>
            </a:solidFill>
            <a:miter lim="400000"/>
            <a:headEnd type="triangle"/>
          </a:ln>
        </p:spPr>
      </p:cxnSp>
      <p:cxnSp>
        <p:nvCxnSpPr>
          <p:cNvPr id="232" name="Connection Line"/>
          <p:cNvCxnSpPr>
            <a:stCxn id="209" idx="0"/>
            <a:endCxn id="230" idx="0"/>
          </p:cNvCxnSpPr>
          <p:nvPr/>
        </p:nvCxnSpPr>
        <p:spPr>
          <a:xfrm>
            <a:off x="16661016" y="11232935"/>
            <a:ext cx="4821258" cy="784672"/>
          </a:xfrm>
          <a:prstGeom prst="straightConnector1">
            <a:avLst/>
          </a:prstGeom>
          <a:ln w="50800">
            <a:solidFill>
              <a:srgbClr val="000000"/>
            </a:solidFill>
            <a:miter lim="400000"/>
            <a:headEnd type="triangle"/>
          </a:ln>
        </p:spPr>
      </p:cxn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86"/>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33"/>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213"/>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212"/>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188"/>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187"/>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19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9" fill="hold">
                                  <p:stCondLst>
                                    <p:cond delay="0"/>
                                  </p:stCondLst>
                                  <p:iterate type="el" backwards="0">
                                    <p:tmAbs val="0"/>
                                  </p:iterate>
                                  <p:childTnLst>
                                    <p:set>
                                      <p:cBhvr>
                                        <p:cTn id="31" fill="hold"/>
                                        <p:tgtEl>
                                          <p:spTgt spid="221"/>
                                        </p:tgtEl>
                                        <p:attrNameLst>
                                          <p:attrName>style.visibility</p:attrName>
                                        </p:attrNameLst>
                                      </p:cBhvr>
                                      <p:to>
                                        <p:strVal val="visible"/>
                                      </p:to>
                                    </p:set>
                                  </p:childTnLst>
                                </p:cTn>
                              </p:par>
                            </p:childTnLst>
                          </p:cTn>
                        </p:par>
                        <p:par>
                          <p:cTn id="32" fill="hold">
                            <p:stCondLst>
                              <p:cond delay="0"/>
                            </p:stCondLst>
                            <p:childTnLst>
                              <p:par>
                                <p:cTn id="33" presetClass="entr" nodeType="afterEffect" presetSubtype="0" presetID="1" grpId="10" fill="hold">
                                  <p:stCondLst>
                                    <p:cond delay="0"/>
                                  </p:stCondLst>
                                  <p:iterate type="el" backwards="0">
                                    <p:tmAbs val="0"/>
                                  </p:iterate>
                                  <p:childTnLst>
                                    <p:set>
                                      <p:cBhvr>
                                        <p:cTn id="34" fill="hold"/>
                                        <p:tgtEl>
                                          <p:spTgt spid="2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1" fill="hold">
                                  <p:stCondLst>
                                    <p:cond delay="0"/>
                                  </p:stCondLst>
                                  <p:iterate type="el" backwards="0">
                                    <p:tmAbs val="0"/>
                                  </p:iterate>
                                  <p:childTnLst>
                                    <p:set>
                                      <p:cBhvr>
                                        <p:cTn id="38" fill="hold"/>
                                        <p:tgtEl>
                                          <p:spTgt spid="176"/>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2" fill="hold">
                                  <p:stCondLst>
                                    <p:cond delay="0"/>
                                  </p:stCondLst>
                                  <p:iterate type="el" backwards="0">
                                    <p:tmAbs val="0"/>
                                  </p:iterate>
                                  <p:childTnLst>
                                    <p:set>
                                      <p:cBhvr>
                                        <p:cTn id="41" fill="hold"/>
                                        <p:tgtEl>
                                          <p:spTgt spid="194"/>
                                        </p:tgtEl>
                                        <p:attrNameLst>
                                          <p:attrName>style.visibility</p:attrName>
                                        </p:attrNameLst>
                                      </p:cBhvr>
                                      <p:to>
                                        <p:strVal val="visible"/>
                                      </p:to>
                                    </p:set>
                                  </p:childTnLst>
                                </p:cTn>
                              </p:par>
                            </p:childTnLst>
                          </p:cTn>
                        </p:par>
                        <p:par>
                          <p:cTn id="42" fill="hold">
                            <p:stCondLst>
                              <p:cond delay="0"/>
                            </p:stCondLst>
                            <p:childTnLst>
                              <p:par>
                                <p:cTn id="43" presetClass="entr" nodeType="afterEffect" presetSubtype="0" presetID="1" grpId="13" fill="hold">
                                  <p:stCondLst>
                                    <p:cond delay="0"/>
                                  </p:stCondLst>
                                  <p:iterate type="el" backwards="0">
                                    <p:tmAbs val="0"/>
                                  </p:iterate>
                                  <p:childTnLst>
                                    <p:set>
                                      <p:cBhvr>
                                        <p:cTn id="44" fill="hold"/>
                                        <p:tgtEl>
                                          <p:spTgt spid="185"/>
                                        </p:tgtEl>
                                        <p:attrNameLst>
                                          <p:attrName>style.visibility</p:attrName>
                                        </p:attrNameLst>
                                      </p:cBhvr>
                                      <p:to>
                                        <p:strVal val="visible"/>
                                      </p:to>
                                    </p:set>
                                  </p:childTnLst>
                                </p:cTn>
                              </p:par>
                            </p:childTnLst>
                          </p:cTn>
                        </p:par>
                        <p:par>
                          <p:cTn id="45" fill="hold">
                            <p:stCondLst>
                              <p:cond delay="0"/>
                            </p:stCondLst>
                            <p:childTnLst>
                              <p:par>
                                <p:cTn id="46" presetClass="entr" nodeType="afterEffect" presetSubtype="0" presetID="1" grpId="14" fill="hold">
                                  <p:stCondLst>
                                    <p:cond delay="0"/>
                                  </p:stCondLst>
                                  <p:iterate type="el" backwards="0">
                                    <p:tmAbs val="0"/>
                                  </p:iterate>
                                  <p:childTnLst>
                                    <p:set>
                                      <p:cBhvr>
                                        <p:cTn id="47" fill="hold"/>
                                        <p:tgtEl>
                                          <p:spTgt spid="177"/>
                                        </p:tgtEl>
                                        <p:attrNameLst>
                                          <p:attrName>style.visibility</p:attrName>
                                        </p:attrNameLst>
                                      </p:cBhvr>
                                      <p:to>
                                        <p:strVal val="visible"/>
                                      </p:to>
                                    </p:set>
                                  </p:childTnLst>
                                </p:cTn>
                              </p:par>
                            </p:childTnLst>
                          </p:cTn>
                        </p:par>
                        <p:par>
                          <p:cTn id="48" fill="hold">
                            <p:stCondLst>
                              <p:cond delay="0"/>
                            </p:stCondLst>
                            <p:childTnLst>
                              <p:par>
                                <p:cTn id="49" presetClass="entr" nodeType="afterEffect" presetSubtype="0" presetID="1" grpId="15" fill="hold">
                                  <p:stCondLst>
                                    <p:cond delay="0"/>
                                  </p:stCondLst>
                                  <p:iterate type="el" backwards="0">
                                    <p:tmAbs val="0"/>
                                  </p:iterate>
                                  <p:childTnLst>
                                    <p:set>
                                      <p:cBhvr>
                                        <p:cTn id="50" fill="hold"/>
                                        <p:tgtEl>
                                          <p:spTgt spid="193"/>
                                        </p:tgtEl>
                                        <p:attrNameLst>
                                          <p:attrName>style.visibility</p:attrName>
                                        </p:attrNameLst>
                                      </p:cBhvr>
                                      <p:to>
                                        <p:strVal val="visible"/>
                                      </p:to>
                                    </p:set>
                                  </p:childTnLst>
                                </p:cTn>
                              </p:par>
                            </p:childTnLst>
                          </p:cTn>
                        </p:par>
                        <p:par>
                          <p:cTn id="51" fill="hold">
                            <p:stCondLst>
                              <p:cond delay="0"/>
                            </p:stCondLst>
                            <p:childTnLst>
                              <p:par>
                                <p:cTn id="52" presetClass="entr" nodeType="afterEffect" presetSubtype="0" presetID="1" grpId="16" fill="hold">
                                  <p:stCondLst>
                                    <p:cond delay="0"/>
                                  </p:stCondLst>
                                  <p:iterate type="el" backwards="0">
                                    <p:tmAbs val="0"/>
                                  </p:iterate>
                                  <p:childTnLst>
                                    <p:set>
                                      <p:cBhvr>
                                        <p:cTn id="53" fill="hold"/>
                                        <p:tgtEl>
                                          <p:spTgt spid="178"/>
                                        </p:tgtEl>
                                        <p:attrNameLst>
                                          <p:attrName>style.visibility</p:attrName>
                                        </p:attrNameLst>
                                      </p:cBhvr>
                                      <p:to>
                                        <p:strVal val="visible"/>
                                      </p:to>
                                    </p:set>
                                  </p:childTnLst>
                                </p:cTn>
                              </p:par>
                            </p:childTnLst>
                          </p:cTn>
                        </p:par>
                        <p:par>
                          <p:cTn id="54" fill="hold">
                            <p:stCondLst>
                              <p:cond delay="0"/>
                            </p:stCondLst>
                            <p:childTnLst>
                              <p:par>
                                <p:cTn id="55" presetClass="entr" nodeType="afterEffect" presetSubtype="0" presetID="1" grpId="17" fill="hold">
                                  <p:stCondLst>
                                    <p:cond delay="0"/>
                                  </p:stCondLst>
                                  <p:iterate type="el" backwards="0">
                                    <p:tmAbs val="0"/>
                                  </p:iterate>
                                  <p:childTnLst>
                                    <p:set>
                                      <p:cBhvr>
                                        <p:cTn id="56" fill="hold"/>
                                        <p:tgtEl>
                                          <p:spTgt spid="179"/>
                                        </p:tgtEl>
                                        <p:attrNameLst>
                                          <p:attrName>style.visibility</p:attrName>
                                        </p:attrNameLst>
                                      </p:cBhvr>
                                      <p:to>
                                        <p:strVal val="visible"/>
                                      </p:to>
                                    </p:set>
                                  </p:childTnLst>
                                </p:cTn>
                              </p:par>
                            </p:childTnLst>
                          </p:cTn>
                        </p:par>
                        <p:par>
                          <p:cTn id="57" fill="hold">
                            <p:stCondLst>
                              <p:cond delay="0"/>
                            </p:stCondLst>
                            <p:childTnLst>
                              <p:par>
                                <p:cTn id="58" presetClass="entr" nodeType="afterEffect" presetSubtype="0" presetID="1" grpId="18" fill="hold">
                                  <p:stCondLst>
                                    <p:cond delay="0"/>
                                  </p:stCondLst>
                                  <p:iterate type="el" backwards="0">
                                    <p:tmAbs val="0"/>
                                  </p:iterate>
                                  <p:childTnLst>
                                    <p:set>
                                      <p:cBhvr>
                                        <p:cTn id="59" fill="hold"/>
                                        <p:tgtEl>
                                          <p:spTgt spid="195"/>
                                        </p:tgtEl>
                                        <p:attrNameLst>
                                          <p:attrName>style.visibility</p:attrName>
                                        </p:attrNameLst>
                                      </p:cBhvr>
                                      <p:to>
                                        <p:strVal val="visible"/>
                                      </p:to>
                                    </p:set>
                                  </p:childTnLst>
                                </p:cTn>
                              </p:par>
                            </p:childTnLst>
                          </p:cTn>
                        </p:par>
                        <p:par>
                          <p:cTn id="60" fill="hold">
                            <p:stCondLst>
                              <p:cond delay="0"/>
                            </p:stCondLst>
                            <p:childTnLst>
                              <p:par>
                                <p:cTn id="61" presetClass="entr" nodeType="afterEffect" presetSubtype="0" presetID="1" grpId="19" fill="hold">
                                  <p:stCondLst>
                                    <p:cond delay="0"/>
                                  </p:stCondLst>
                                  <p:iterate type="el" backwards="0">
                                    <p:tmAbs val="0"/>
                                  </p:iterate>
                                  <p:childTnLst>
                                    <p:set>
                                      <p:cBhvr>
                                        <p:cTn id="62" fill="hold"/>
                                        <p:tgtEl>
                                          <p:spTgt spid="182"/>
                                        </p:tgtEl>
                                        <p:attrNameLst>
                                          <p:attrName>style.visibility</p:attrName>
                                        </p:attrNameLst>
                                      </p:cBhvr>
                                      <p:to>
                                        <p:strVal val="visible"/>
                                      </p:to>
                                    </p:set>
                                  </p:childTnLst>
                                </p:cTn>
                              </p:par>
                            </p:childTnLst>
                          </p:cTn>
                        </p:par>
                        <p:par>
                          <p:cTn id="63" fill="hold">
                            <p:stCondLst>
                              <p:cond delay="0"/>
                            </p:stCondLst>
                            <p:childTnLst>
                              <p:par>
                                <p:cTn id="64" presetClass="entr" nodeType="afterEffect" presetSubtype="0" presetID="1" grpId="20" fill="hold">
                                  <p:stCondLst>
                                    <p:cond delay="0"/>
                                  </p:stCondLst>
                                  <p:iterate type="el" backwards="0">
                                    <p:tmAbs val="0"/>
                                  </p:iterate>
                                  <p:childTnLst>
                                    <p:set>
                                      <p:cBhvr>
                                        <p:cTn id="65" fill="hold"/>
                                        <p:tgtEl>
                                          <p:spTgt spid="196"/>
                                        </p:tgtEl>
                                        <p:attrNameLst>
                                          <p:attrName>style.visibility</p:attrName>
                                        </p:attrNameLst>
                                      </p:cBhvr>
                                      <p:to>
                                        <p:strVal val="visible"/>
                                      </p:to>
                                    </p:set>
                                  </p:childTnLst>
                                </p:cTn>
                              </p:par>
                            </p:childTnLst>
                          </p:cTn>
                        </p:par>
                        <p:par>
                          <p:cTn id="66" fill="hold">
                            <p:stCondLst>
                              <p:cond delay="0"/>
                            </p:stCondLst>
                            <p:childTnLst>
                              <p:par>
                                <p:cTn id="67" presetClass="entr" nodeType="afterEffect" presetSubtype="0" presetID="1" grpId="21" fill="hold">
                                  <p:stCondLst>
                                    <p:cond delay="0"/>
                                  </p:stCondLst>
                                  <p:iterate type="el" backwards="0">
                                    <p:tmAbs val="0"/>
                                  </p:iterate>
                                  <p:childTnLst>
                                    <p:set>
                                      <p:cBhvr>
                                        <p:cTn id="68" fill="hold"/>
                                        <p:tgtEl>
                                          <p:spTgt spid="197"/>
                                        </p:tgtEl>
                                        <p:attrNameLst>
                                          <p:attrName>style.visibility</p:attrName>
                                        </p:attrNameLst>
                                      </p:cBhvr>
                                      <p:to>
                                        <p:strVal val="visible"/>
                                      </p:to>
                                    </p:set>
                                  </p:childTnLst>
                                </p:cTn>
                              </p:par>
                            </p:childTnLst>
                          </p:cTn>
                        </p:par>
                        <p:par>
                          <p:cTn id="69" fill="hold">
                            <p:stCondLst>
                              <p:cond delay="0"/>
                            </p:stCondLst>
                            <p:childTnLst>
                              <p:par>
                                <p:cTn id="70" presetClass="entr" nodeType="afterEffect" presetSubtype="0" presetID="1" grpId="22" fill="hold">
                                  <p:stCondLst>
                                    <p:cond delay="0"/>
                                  </p:stCondLst>
                                  <p:iterate type="el" backwards="0">
                                    <p:tmAbs val="0"/>
                                  </p:iterate>
                                  <p:childTnLst>
                                    <p:set>
                                      <p:cBhvr>
                                        <p:cTn id="71" fill="hold"/>
                                        <p:tgtEl>
                                          <p:spTgt spid="181"/>
                                        </p:tgtEl>
                                        <p:attrNameLst>
                                          <p:attrName>style.visibility</p:attrName>
                                        </p:attrNameLst>
                                      </p:cBhvr>
                                      <p:to>
                                        <p:strVal val="visible"/>
                                      </p:to>
                                    </p:set>
                                  </p:childTnLst>
                                </p:cTn>
                              </p:par>
                            </p:childTnLst>
                          </p:cTn>
                        </p:par>
                        <p:par>
                          <p:cTn id="72" fill="hold">
                            <p:stCondLst>
                              <p:cond delay="0"/>
                            </p:stCondLst>
                            <p:childTnLst>
                              <p:par>
                                <p:cTn id="73" presetClass="entr" nodeType="afterEffect" presetSubtype="0" presetID="1" grpId="23" fill="hold">
                                  <p:stCondLst>
                                    <p:cond delay="0"/>
                                  </p:stCondLst>
                                  <p:iterate type="el" backwards="0">
                                    <p:tmAbs val="0"/>
                                  </p:iterate>
                                  <p:childTnLst>
                                    <p:set>
                                      <p:cBhvr>
                                        <p:cTn id="74" fill="hold"/>
                                        <p:tgtEl>
                                          <p:spTgt spid="198"/>
                                        </p:tgtEl>
                                        <p:attrNameLst>
                                          <p:attrName>style.visibility</p:attrName>
                                        </p:attrNameLst>
                                      </p:cBhvr>
                                      <p:to>
                                        <p:strVal val="visible"/>
                                      </p:to>
                                    </p:set>
                                  </p:childTnLst>
                                </p:cTn>
                              </p:par>
                            </p:childTnLst>
                          </p:cTn>
                        </p:par>
                        <p:par>
                          <p:cTn id="75" fill="hold">
                            <p:stCondLst>
                              <p:cond delay="0"/>
                            </p:stCondLst>
                            <p:childTnLst>
                              <p:par>
                                <p:cTn id="76" presetClass="entr" nodeType="afterEffect" presetSubtype="0" presetID="1" grpId="24" fill="hold">
                                  <p:stCondLst>
                                    <p:cond delay="0"/>
                                  </p:stCondLst>
                                  <p:iterate type="el" backwards="0">
                                    <p:tmAbs val="0"/>
                                  </p:iterate>
                                  <p:childTnLst>
                                    <p:set>
                                      <p:cBhvr>
                                        <p:cTn id="77" fill="hold"/>
                                        <p:tgtEl>
                                          <p:spTgt spid="205"/>
                                        </p:tgtEl>
                                        <p:attrNameLst>
                                          <p:attrName>style.visibility</p:attrName>
                                        </p:attrNameLst>
                                      </p:cBhvr>
                                      <p:to>
                                        <p:strVal val="visible"/>
                                      </p:to>
                                    </p:set>
                                  </p:childTnLst>
                                </p:cTn>
                              </p:par>
                            </p:childTnLst>
                          </p:cTn>
                        </p:par>
                        <p:par>
                          <p:cTn id="78" fill="hold">
                            <p:stCondLst>
                              <p:cond delay="0"/>
                            </p:stCondLst>
                            <p:childTnLst>
                              <p:par>
                                <p:cTn id="79" presetClass="entr" nodeType="afterEffect" presetSubtype="0" presetID="1" grpId="25" fill="hold">
                                  <p:stCondLst>
                                    <p:cond delay="0"/>
                                  </p:stCondLst>
                                  <p:iterate type="el" backwards="0">
                                    <p:tmAbs val="0"/>
                                  </p:iterate>
                                  <p:childTnLst>
                                    <p:set>
                                      <p:cBhvr>
                                        <p:cTn id="80" fill="hold"/>
                                        <p:tgtEl>
                                          <p:spTgt spid="207"/>
                                        </p:tgtEl>
                                        <p:attrNameLst>
                                          <p:attrName>style.visibility</p:attrName>
                                        </p:attrNameLst>
                                      </p:cBhvr>
                                      <p:to>
                                        <p:strVal val="visible"/>
                                      </p:to>
                                    </p:set>
                                  </p:childTnLst>
                                </p:cTn>
                              </p:par>
                            </p:childTnLst>
                          </p:cTn>
                        </p:par>
                        <p:par>
                          <p:cTn id="81" fill="hold">
                            <p:stCondLst>
                              <p:cond delay="0"/>
                            </p:stCondLst>
                            <p:childTnLst>
                              <p:par>
                                <p:cTn id="82" presetClass="entr" nodeType="afterEffect" presetSubtype="0" presetID="1" grpId="26" fill="hold">
                                  <p:stCondLst>
                                    <p:cond delay="0"/>
                                  </p:stCondLst>
                                  <p:iterate type="el" backwards="0">
                                    <p:tmAbs val="0"/>
                                  </p:iterate>
                                  <p:childTnLst>
                                    <p:set>
                                      <p:cBhvr>
                                        <p:cTn id="83" fill="hold"/>
                                        <p:tgtEl>
                                          <p:spTgt spid="199"/>
                                        </p:tgtEl>
                                        <p:attrNameLst>
                                          <p:attrName>style.visibility</p:attrName>
                                        </p:attrNameLst>
                                      </p:cBhvr>
                                      <p:to>
                                        <p:strVal val="visible"/>
                                      </p:to>
                                    </p:set>
                                  </p:childTnLst>
                                </p:cTn>
                              </p:par>
                            </p:childTnLst>
                          </p:cTn>
                        </p:par>
                        <p:par>
                          <p:cTn id="84" fill="hold">
                            <p:stCondLst>
                              <p:cond delay="0"/>
                            </p:stCondLst>
                            <p:childTnLst>
                              <p:par>
                                <p:cTn id="85" presetClass="entr" nodeType="afterEffect" presetSubtype="0" presetID="1" grpId="27" fill="hold">
                                  <p:stCondLst>
                                    <p:cond delay="0"/>
                                  </p:stCondLst>
                                  <p:iterate type="el" backwards="0">
                                    <p:tmAbs val="0"/>
                                  </p:iterate>
                                  <p:childTnLst>
                                    <p:set>
                                      <p:cBhvr>
                                        <p:cTn id="86" fill="hold"/>
                                        <p:tgtEl>
                                          <p:spTgt spid="206"/>
                                        </p:tgtEl>
                                        <p:attrNameLst>
                                          <p:attrName>style.visibility</p:attrName>
                                        </p:attrNameLst>
                                      </p:cBhvr>
                                      <p:to>
                                        <p:strVal val="visible"/>
                                      </p:to>
                                    </p:set>
                                  </p:childTnLst>
                                </p:cTn>
                              </p:par>
                            </p:childTnLst>
                          </p:cTn>
                        </p:par>
                        <p:par>
                          <p:cTn id="87" fill="hold">
                            <p:stCondLst>
                              <p:cond delay="0"/>
                            </p:stCondLst>
                            <p:childTnLst>
                              <p:par>
                                <p:cTn id="88" presetClass="entr" nodeType="afterEffect" presetSubtype="0" presetID="1" grpId="28" fill="hold">
                                  <p:stCondLst>
                                    <p:cond delay="0"/>
                                  </p:stCondLst>
                                  <p:iterate type="el" backwards="0">
                                    <p:tmAbs val="0"/>
                                  </p:iterate>
                                  <p:childTnLst>
                                    <p:set>
                                      <p:cBhvr>
                                        <p:cTn id="89" fill="hold"/>
                                        <p:tgtEl>
                                          <p:spTgt spid="200"/>
                                        </p:tgtEl>
                                        <p:attrNameLst>
                                          <p:attrName>style.visibility</p:attrName>
                                        </p:attrNameLst>
                                      </p:cBhvr>
                                      <p:to>
                                        <p:strVal val="visible"/>
                                      </p:to>
                                    </p:set>
                                  </p:childTnLst>
                                </p:cTn>
                              </p:par>
                            </p:childTnLst>
                          </p:cTn>
                        </p:par>
                        <p:par>
                          <p:cTn id="90" fill="hold">
                            <p:stCondLst>
                              <p:cond delay="0"/>
                            </p:stCondLst>
                            <p:childTnLst>
                              <p:par>
                                <p:cTn id="91" presetClass="entr" nodeType="afterEffect" presetSubtype="0" presetID="1" grpId="29" fill="hold">
                                  <p:stCondLst>
                                    <p:cond delay="0"/>
                                  </p:stCondLst>
                                  <p:iterate type="el" backwards="0">
                                    <p:tmAbs val="0"/>
                                  </p:iterate>
                                  <p:childTnLst>
                                    <p:set>
                                      <p:cBhvr>
                                        <p:cTn id="92" fill="hold"/>
                                        <p:tgtEl>
                                          <p:spTgt spid="201"/>
                                        </p:tgtEl>
                                        <p:attrNameLst>
                                          <p:attrName>style.visibility</p:attrName>
                                        </p:attrNameLst>
                                      </p:cBhvr>
                                      <p:to>
                                        <p:strVal val="visible"/>
                                      </p:to>
                                    </p:set>
                                  </p:childTnLst>
                                </p:cTn>
                              </p:par>
                            </p:childTnLst>
                          </p:cTn>
                        </p:par>
                        <p:par>
                          <p:cTn id="93" fill="hold">
                            <p:stCondLst>
                              <p:cond delay="0"/>
                            </p:stCondLst>
                            <p:childTnLst>
                              <p:par>
                                <p:cTn id="94" presetClass="entr" nodeType="afterEffect" presetSubtype="0" presetID="1" grpId="30" fill="hold">
                                  <p:stCondLst>
                                    <p:cond delay="0"/>
                                  </p:stCondLst>
                                  <p:iterate type="el" backwards="0">
                                    <p:tmAbs val="0"/>
                                  </p:iterate>
                                  <p:childTnLst>
                                    <p:set>
                                      <p:cBhvr>
                                        <p:cTn id="95" fill="hold"/>
                                        <p:tgtEl>
                                          <p:spTgt spid="204"/>
                                        </p:tgtEl>
                                        <p:attrNameLst>
                                          <p:attrName>style.visibility</p:attrName>
                                        </p:attrNameLst>
                                      </p:cBhvr>
                                      <p:to>
                                        <p:strVal val="visible"/>
                                      </p:to>
                                    </p:set>
                                  </p:childTnLst>
                                </p:cTn>
                              </p:par>
                            </p:childTnLst>
                          </p:cTn>
                        </p:par>
                        <p:par>
                          <p:cTn id="96" fill="hold">
                            <p:stCondLst>
                              <p:cond delay="0"/>
                            </p:stCondLst>
                            <p:childTnLst>
                              <p:par>
                                <p:cTn id="97" presetClass="entr" nodeType="afterEffect" presetSubtype="0" presetID="1" grpId="31" fill="hold">
                                  <p:stCondLst>
                                    <p:cond delay="0"/>
                                  </p:stCondLst>
                                  <p:iterate type="el" backwards="0">
                                    <p:tmAbs val="0"/>
                                  </p:iterate>
                                  <p:childTnLst>
                                    <p:set>
                                      <p:cBhvr>
                                        <p:cTn id="98" fill="hold"/>
                                        <p:tgtEl>
                                          <p:spTgt spid="203"/>
                                        </p:tgtEl>
                                        <p:attrNameLst>
                                          <p:attrName>style.visibility</p:attrName>
                                        </p:attrNameLst>
                                      </p:cBhvr>
                                      <p:to>
                                        <p:strVal val="visible"/>
                                      </p:to>
                                    </p:set>
                                  </p:childTnLst>
                                </p:cTn>
                              </p:par>
                            </p:childTnLst>
                          </p:cTn>
                        </p:par>
                        <p:par>
                          <p:cTn id="99" fill="hold">
                            <p:stCondLst>
                              <p:cond delay="0"/>
                            </p:stCondLst>
                            <p:childTnLst>
                              <p:par>
                                <p:cTn id="100" presetClass="entr" nodeType="afterEffect" presetSubtype="0" presetID="1" grpId="32" fill="hold">
                                  <p:stCondLst>
                                    <p:cond delay="0"/>
                                  </p:stCondLst>
                                  <p:iterate type="el" backwards="0">
                                    <p:tmAbs val="0"/>
                                  </p:iterate>
                                  <p:childTnLst>
                                    <p:set>
                                      <p:cBhvr>
                                        <p:cTn id="101" fill="hold"/>
                                        <p:tgtEl>
                                          <p:spTgt spid="208"/>
                                        </p:tgtEl>
                                        <p:attrNameLst>
                                          <p:attrName>style.visibility</p:attrName>
                                        </p:attrNameLst>
                                      </p:cBhvr>
                                      <p:to>
                                        <p:strVal val="visible"/>
                                      </p:to>
                                    </p:set>
                                  </p:childTnLst>
                                </p:cTn>
                              </p:par>
                            </p:childTnLst>
                          </p:cTn>
                        </p:par>
                        <p:par>
                          <p:cTn id="102" fill="hold">
                            <p:stCondLst>
                              <p:cond delay="0"/>
                            </p:stCondLst>
                            <p:childTnLst>
                              <p:par>
                                <p:cTn id="103" presetClass="entr" nodeType="afterEffect" presetSubtype="0" presetID="1" grpId="33" fill="hold">
                                  <p:stCondLst>
                                    <p:cond delay="0"/>
                                  </p:stCondLst>
                                  <p:iterate type="el" backwards="0">
                                    <p:tmAbs val="0"/>
                                  </p:iterate>
                                  <p:childTnLst>
                                    <p:set>
                                      <p:cBhvr>
                                        <p:cTn id="104" fill="hold"/>
                                        <p:tgtEl>
                                          <p:spTgt spid="209"/>
                                        </p:tgtEl>
                                        <p:attrNameLst>
                                          <p:attrName>style.visibility</p:attrName>
                                        </p:attrNameLst>
                                      </p:cBhvr>
                                      <p:to>
                                        <p:strVal val="visible"/>
                                      </p:to>
                                    </p:set>
                                  </p:childTnLst>
                                </p:cTn>
                              </p:par>
                            </p:childTnLst>
                          </p:cTn>
                        </p:par>
                        <p:par>
                          <p:cTn id="105" fill="hold">
                            <p:stCondLst>
                              <p:cond delay="0"/>
                            </p:stCondLst>
                            <p:childTnLst>
                              <p:par>
                                <p:cTn id="106" presetClass="entr" nodeType="afterEffect" presetSubtype="0" presetID="1" grpId="34" fill="hold">
                                  <p:stCondLst>
                                    <p:cond delay="0"/>
                                  </p:stCondLst>
                                  <p:iterate type="el" backwards="0">
                                    <p:tmAbs val="0"/>
                                  </p:iterate>
                                  <p:childTnLst>
                                    <p:set>
                                      <p:cBhvr>
                                        <p:cTn id="107" fill="hold"/>
                                        <p:tgtEl>
                                          <p:spTgt spid="180"/>
                                        </p:tgtEl>
                                        <p:attrNameLst>
                                          <p:attrName>style.visibility</p:attrName>
                                        </p:attrNameLst>
                                      </p:cBhvr>
                                      <p:to>
                                        <p:strVal val="visible"/>
                                      </p:to>
                                    </p:set>
                                  </p:childTnLst>
                                </p:cTn>
                              </p:par>
                            </p:childTnLst>
                          </p:cTn>
                        </p:par>
                        <p:par>
                          <p:cTn id="108" fill="hold">
                            <p:stCondLst>
                              <p:cond delay="0"/>
                            </p:stCondLst>
                            <p:childTnLst>
                              <p:par>
                                <p:cTn id="109" presetClass="entr" nodeType="afterEffect" presetSubtype="0" presetID="1" grpId="35" fill="hold">
                                  <p:stCondLst>
                                    <p:cond delay="0"/>
                                  </p:stCondLst>
                                  <p:iterate type="el" backwards="0">
                                    <p:tmAbs val="0"/>
                                  </p:iterate>
                                  <p:childTnLst>
                                    <p:set>
                                      <p:cBhvr>
                                        <p:cTn id="110" fill="hold"/>
                                        <p:tgtEl>
                                          <p:spTgt spid="202"/>
                                        </p:tgtEl>
                                        <p:attrNameLst>
                                          <p:attrName>style.visibility</p:attrName>
                                        </p:attrNameLst>
                                      </p:cBhvr>
                                      <p:to>
                                        <p:strVal val="visible"/>
                                      </p:to>
                                    </p:set>
                                  </p:childTnLst>
                                </p:cTn>
                              </p:par>
                            </p:childTnLst>
                          </p:cTn>
                        </p:par>
                        <p:par>
                          <p:cTn id="111" fill="hold">
                            <p:stCondLst>
                              <p:cond delay="0"/>
                            </p:stCondLst>
                            <p:childTnLst>
                              <p:par>
                                <p:cTn id="112" presetClass="entr" nodeType="afterEffect" presetSubtype="0" presetID="1" grpId="36" fill="hold">
                                  <p:stCondLst>
                                    <p:cond delay="0"/>
                                  </p:stCondLst>
                                  <p:iterate type="el" backwards="0">
                                    <p:tmAbs val="0"/>
                                  </p:iterate>
                                  <p:childTnLst>
                                    <p:set>
                                      <p:cBhvr>
                                        <p:cTn id="113" fill="hold"/>
                                        <p:tgtEl>
                                          <p:spTgt spid="229"/>
                                        </p:tgtEl>
                                        <p:attrNameLst>
                                          <p:attrName>style.visibility</p:attrName>
                                        </p:attrNameLst>
                                      </p:cBhvr>
                                      <p:to>
                                        <p:strVal val="visible"/>
                                      </p:to>
                                    </p:set>
                                  </p:childTnLst>
                                </p:cTn>
                              </p:par>
                            </p:childTnLst>
                          </p:cTn>
                        </p:par>
                        <p:par>
                          <p:cTn id="114" fill="hold">
                            <p:stCondLst>
                              <p:cond delay="0"/>
                            </p:stCondLst>
                            <p:childTnLst>
                              <p:par>
                                <p:cTn id="115" presetClass="entr" nodeType="afterEffect" presetSubtype="0" presetID="1" grpId="37" fill="hold">
                                  <p:stCondLst>
                                    <p:cond delay="0"/>
                                  </p:stCondLst>
                                  <p:iterate type="el" backwards="0">
                                    <p:tmAbs val="0"/>
                                  </p:iterate>
                                  <p:childTnLst>
                                    <p:set>
                                      <p:cBhvr>
                                        <p:cTn id="116" fill="hold"/>
                                        <p:tgtEl>
                                          <p:spTgt spid="231"/>
                                        </p:tgtEl>
                                        <p:attrNameLst>
                                          <p:attrName>style.visibility</p:attrName>
                                        </p:attrNameLst>
                                      </p:cBhvr>
                                      <p:to>
                                        <p:strVal val="visible"/>
                                      </p:to>
                                    </p:set>
                                  </p:childTnLst>
                                </p:cTn>
                              </p:par>
                            </p:childTnLst>
                          </p:cTn>
                        </p:par>
                        <p:par>
                          <p:cTn id="117" fill="hold">
                            <p:stCondLst>
                              <p:cond delay="0"/>
                            </p:stCondLst>
                            <p:childTnLst>
                              <p:par>
                                <p:cTn id="118" presetClass="entr" nodeType="afterEffect" presetSubtype="0" presetID="1" grpId="38" fill="hold">
                                  <p:stCondLst>
                                    <p:cond delay="0"/>
                                  </p:stCondLst>
                                  <p:iterate type="el" backwards="0">
                                    <p:tmAbs val="0"/>
                                  </p:iterate>
                                  <p:childTnLst>
                                    <p:set>
                                      <p:cBhvr>
                                        <p:cTn id="119" fill="hold"/>
                                        <p:tgtEl>
                                          <p:spTgt spid="232"/>
                                        </p:tgtEl>
                                        <p:attrNameLst>
                                          <p:attrName>style.visibility</p:attrName>
                                        </p:attrNameLst>
                                      </p:cBhvr>
                                      <p:to>
                                        <p:strVal val="visible"/>
                                      </p:to>
                                    </p:set>
                                  </p:childTnLst>
                                </p:cTn>
                              </p:par>
                            </p:childTnLst>
                          </p:cTn>
                        </p:par>
                        <p:par>
                          <p:cTn id="120" fill="hold">
                            <p:stCondLst>
                              <p:cond delay="0"/>
                            </p:stCondLst>
                            <p:childTnLst>
                              <p:par>
                                <p:cTn id="121" presetClass="entr" nodeType="afterEffect" presetSubtype="0" presetID="1" grpId="39" fill="hold">
                                  <p:stCondLst>
                                    <p:cond delay="0"/>
                                  </p:stCondLst>
                                  <p:iterate type="el" backwards="0">
                                    <p:tmAbs val="0"/>
                                  </p:iterate>
                                  <p:childTnLst>
                                    <p:set>
                                      <p:cBhvr>
                                        <p:cTn id="122" fill="hold"/>
                                        <p:tgtEl>
                                          <p:spTgt spid="23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Class="entr" nodeType="clickEffect" presetSubtype="0" presetID="1" grpId="40" fill="hold">
                                  <p:stCondLst>
                                    <p:cond delay="0"/>
                                  </p:stCondLst>
                                  <p:iterate type="el" backwards="0">
                                    <p:tmAbs val="0"/>
                                  </p:iterate>
                                  <p:childTnLst>
                                    <p:set>
                                      <p:cBhvr>
                                        <p:cTn id="126" fill="hold"/>
                                        <p:tgtEl>
                                          <p:spTgt spid="183"/>
                                        </p:tgtEl>
                                        <p:attrNameLst>
                                          <p:attrName>style.visibility</p:attrName>
                                        </p:attrNameLst>
                                      </p:cBhvr>
                                      <p:to>
                                        <p:strVal val="visible"/>
                                      </p:to>
                                    </p:set>
                                  </p:childTnLst>
                                </p:cTn>
                              </p:par>
                            </p:childTnLst>
                          </p:cTn>
                        </p:par>
                        <p:par>
                          <p:cTn id="127" fill="hold">
                            <p:stCondLst>
                              <p:cond delay="0"/>
                            </p:stCondLst>
                            <p:childTnLst>
                              <p:par>
                                <p:cTn id="128" presetClass="entr" nodeType="afterEffect" presetSubtype="0" presetID="1" grpId="41" fill="hold">
                                  <p:stCondLst>
                                    <p:cond delay="0"/>
                                  </p:stCondLst>
                                  <p:iterate type="el" backwards="0">
                                    <p:tmAbs val="0"/>
                                  </p:iterate>
                                  <p:childTnLst>
                                    <p:set>
                                      <p:cBhvr>
                                        <p:cTn id="129" fill="hold"/>
                                        <p:tgtEl>
                                          <p:spTgt spid="210"/>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Class="entr" nodeType="clickEffect" presetSubtype="0" presetID="1" grpId="42" fill="hold">
                                  <p:stCondLst>
                                    <p:cond delay="0"/>
                                  </p:stCondLst>
                                  <p:iterate type="el" backwards="0">
                                    <p:tmAbs val="0"/>
                                  </p:iterate>
                                  <p:childTnLst>
                                    <p:set>
                                      <p:cBhvr>
                                        <p:cTn id="133" fill="hold"/>
                                        <p:tgtEl>
                                          <p:spTgt spid="219"/>
                                        </p:tgtEl>
                                        <p:attrNameLst>
                                          <p:attrName>style.visibility</p:attrName>
                                        </p:attrNameLst>
                                      </p:cBhvr>
                                      <p:to>
                                        <p:strVal val="visible"/>
                                      </p:to>
                                    </p:set>
                                  </p:childTnLst>
                                </p:cTn>
                              </p:par>
                            </p:childTnLst>
                          </p:cTn>
                        </p:par>
                        <p:par>
                          <p:cTn id="134" fill="hold">
                            <p:stCondLst>
                              <p:cond delay="0"/>
                            </p:stCondLst>
                            <p:childTnLst>
                              <p:par>
                                <p:cTn id="135" presetClass="entr" nodeType="afterEffect" presetSubtype="0" presetID="1" grpId="43" fill="hold">
                                  <p:stCondLst>
                                    <p:cond delay="0"/>
                                  </p:stCondLst>
                                  <p:iterate type="el" backwards="0">
                                    <p:tmAbs val="0"/>
                                  </p:iterate>
                                  <p:childTnLst>
                                    <p:set>
                                      <p:cBhvr>
                                        <p:cTn id="136" fill="hold"/>
                                        <p:tgtEl>
                                          <p:spTgt spid="217"/>
                                        </p:tgtEl>
                                        <p:attrNameLst>
                                          <p:attrName>style.visibility</p:attrName>
                                        </p:attrNameLst>
                                      </p:cBhvr>
                                      <p:to>
                                        <p:strVal val="visible"/>
                                      </p:to>
                                    </p:set>
                                  </p:childTnLst>
                                </p:cTn>
                              </p:par>
                            </p:childTnLst>
                          </p:cTn>
                        </p:par>
                        <p:par>
                          <p:cTn id="137" fill="hold">
                            <p:stCondLst>
                              <p:cond delay="0"/>
                            </p:stCondLst>
                            <p:childTnLst>
                              <p:par>
                                <p:cTn id="138" presetClass="entr" nodeType="afterEffect" presetSubtype="0" presetID="1" grpId="44" fill="hold">
                                  <p:stCondLst>
                                    <p:cond delay="0"/>
                                  </p:stCondLst>
                                  <p:iterate type="el" backwards="0">
                                    <p:tmAbs val="0"/>
                                  </p:iterate>
                                  <p:childTnLst>
                                    <p:set>
                                      <p:cBhvr>
                                        <p:cTn id="139" fill="hold"/>
                                        <p:tgtEl>
                                          <p:spTgt spid="218"/>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Class="entr" nodeType="clickEffect" presetSubtype="0" presetID="1" grpId="45" fill="hold">
                                  <p:stCondLst>
                                    <p:cond delay="0"/>
                                  </p:stCondLst>
                                  <p:iterate type="el" backwards="0">
                                    <p:tmAbs val="0"/>
                                  </p:iterate>
                                  <p:childTnLst>
                                    <p:set>
                                      <p:cBhvr>
                                        <p:cTn id="143" fill="hold"/>
                                        <p:tgtEl>
                                          <p:spTgt spid="215"/>
                                        </p:tgtEl>
                                        <p:attrNameLst>
                                          <p:attrName>style.visibility</p:attrName>
                                        </p:attrNameLst>
                                      </p:cBhvr>
                                      <p:to>
                                        <p:strVal val="visible"/>
                                      </p:to>
                                    </p:set>
                                  </p:childTnLst>
                                </p:cTn>
                              </p:par>
                            </p:childTnLst>
                          </p:cTn>
                        </p:par>
                        <p:par>
                          <p:cTn id="144" fill="hold">
                            <p:stCondLst>
                              <p:cond delay="0"/>
                            </p:stCondLst>
                            <p:childTnLst>
                              <p:par>
                                <p:cTn id="145" presetClass="entr" nodeType="afterEffect" presetSubtype="0" presetID="1" grpId="46" fill="hold">
                                  <p:stCondLst>
                                    <p:cond delay="0"/>
                                  </p:stCondLst>
                                  <p:iterate type="el" backwards="0">
                                    <p:tmAbs val="0"/>
                                  </p:iterate>
                                  <p:childTnLst>
                                    <p:set>
                                      <p:cBhvr>
                                        <p:cTn id="146" fill="hold"/>
                                        <p:tgtEl>
                                          <p:spTgt spid="214"/>
                                        </p:tgtEl>
                                        <p:attrNameLst>
                                          <p:attrName>style.visibility</p:attrName>
                                        </p:attrNameLst>
                                      </p:cBhvr>
                                      <p:to>
                                        <p:strVal val="visible"/>
                                      </p:to>
                                    </p:set>
                                  </p:childTnLst>
                                </p:cTn>
                              </p:par>
                            </p:childTnLst>
                          </p:cTn>
                        </p:par>
                        <p:par>
                          <p:cTn id="147" fill="hold">
                            <p:stCondLst>
                              <p:cond delay="0"/>
                            </p:stCondLst>
                            <p:childTnLst>
                              <p:par>
                                <p:cTn id="148" presetClass="entr" nodeType="afterEffect" presetSubtype="0" presetID="1" grpId="47" fill="hold">
                                  <p:stCondLst>
                                    <p:cond delay="0"/>
                                  </p:stCondLst>
                                  <p:iterate type="el" backwards="0">
                                    <p:tmAbs val="0"/>
                                  </p:iterate>
                                  <p:childTnLst>
                                    <p:set>
                                      <p:cBhvr>
                                        <p:cTn id="149" fill="hold"/>
                                        <p:tgtEl>
                                          <p:spTgt spid="216"/>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Class="entr" nodeType="clickEffect" presetSubtype="0" presetID="1" grpId="48" fill="hold">
                                  <p:stCondLst>
                                    <p:cond delay="0"/>
                                  </p:stCondLst>
                                  <p:iterate type="el" backwards="0">
                                    <p:tmAbs val="0"/>
                                  </p:iterate>
                                  <p:childTnLst>
                                    <p:set>
                                      <p:cBhvr>
                                        <p:cTn id="153" fill="hold"/>
                                        <p:tgtEl>
                                          <p:spTgt spid="222"/>
                                        </p:tgtEl>
                                        <p:attrNameLst>
                                          <p:attrName>style.visibility</p:attrName>
                                        </p:attrNameLst>
                                      </p:cBhvr>
                                      <p:to>
                                        <p:strVal val="visible"/>
                                      </p:to>
                                    </p:set>
                                  </p:childTnLst>
                                </p:cTn>
                              </p:par>
                            </p:childTnLst>
                          </p:cTn>
                        </p:par>
                        <p:par>
                          <p:cTn id="154" fill="hold">
                            <p:stCondLst>
                              <p:cond delay="0"/>
                            </p:stCondLst>
                            <p:childTnLst>
                              <p:par>
                                <p:cTn id="155" presetClass="entr" nodeType="afterEffect" presetSubtype="0" presetID="1" grpId="49" fill="hold">
                                  <p:stCondLst>
                                    <p:cond delay="0"/>
                                  </p:stCondLst>
                                  <p:iterate type="el" backwards="0">
                                    <p:tmAbs val="0"/>
                                  </p:iterate>
                                  <p:childTnLst>
                                    <p:set>
                                      <p:cBhvr>
                                        <p:cTn id="156" fill="hold"/>
                                        <p:tgtEl>
                                          <p:spTgt spid="226"/>
                                        </p:tgtEl>
                                        <p:attrNameLst>
                                          <p:attrName>style.visibility</p:attrName>
                                        </p:attrNameLst>
                                      </p:cBhvr>
                                      <p:to>
                                        <p:strVal val="visible"/>
                                      </p:to>
                                    </p:set>
                                  </p:childTnLst>
                                </p:cTn>
                              </p:par>
                            </p:childTnLst>
                          </p:cTn>
                        </p:par>
                        <p:par>
                          <p:cTn id="157" fill="hold">
                            <p:stCondLst>
                              <p:cond delay="0"/>
                            </p:stCondLst>
                            <p:childTnLst>
                              <p:par>
                                <p:cTn id="158" presetClass="entr" nodeType="afterEffect" presetSubtype="0" presetID="1" grpId="50" fill="hold">
                                  <p:stCondLst>
                                    <p:cond delay="0"/>
                                  </p:stCondLst>
                                  <p:iterate type="el" backwards="0">
                                    <p:tmAbs val="0"/>
                                  </p:iterate>
                                  <p:childTnLst>
                                    <p:set>
                                      <p:cBhvr>
                                        <p:cTn id="159" fill="hold"/>
                                        <p:tgtEl>
                                          <p:spTgt spid="224"/>
                                        </p:tgtEl>
                                        <p:attrNameLst>
                                          <p:attrName>style.visibility</p:attrName>
                                        </p:attrNameLst>
                                      </p:cBhvr>
                                      <p:to>
                                        <p:strVal val="visible"/>
                                      </p:to>
                                    </p:set>
                                  </p:childTnLst>
                                </p:cTn>
                              </p:par>
                            </p:childTnLst>
                          </p:cTn>
                        </p:par>
                        <p:par>
                          <p:cTn id="160" fill="hold">
                            <p:stCondLst>
                              <p:cond delay="0"/>
                            </p:stCondLst>
                            <p:childTnLst>
                              <p:par>
                                <p:cTn id="161" presetClass="entr" nodeType="afterEffect" presetSubtype="0" presetID="1" grpId="51" fill="hold">
                                  <p:stCondLst>
                                    <p:cond delay="0"/>
                                  </p:stCondLst>
                                  <p:iterate type="el" backwards="0">
                                    <p:tmAbs val="0"/>
                                  </p:iterate>
                                  <p:childTnLst>
                                    <p:set>
                                      <p:cBhvr>
                                        <p:cTn id="162" fill="hold"/>
                                        <p:tgtEl>
                                          <p:spTgt spid="223"/>
                                        </p:tgtEl>
                                        <p:attrNameLst>
                                          <p:attrName>style.visibility</p:attrName>
                                        </p:attrNameLst>
                                      </p:cBhvr>
                                      <p:to>
                                        <p:strVal val="visible"/>
                                      </p:to>
                                    </p:set>
                                  </p:childTnLst>
                                </p:cTn>
                              </p:par>
                            </p:childTnLst>
                          </p:cTn>
                        </p:par>
                        <p:par>
                          <p:cTn id="163" fill="hold">
                            <p:stCondLst>
                              <p:cond delay="0"/>
                            </p:stCondLst>
                            <p:childTnLst>
                              <p:par>
                                <p:cTn id="164" presetClass="entr" nodeType="afterEffect" presetSubtype="0" presetID="1" grpId="52" fill="hold">
                                  <p:stCondLst>
                                    <p:cond delay="0"/>
                                  </p:stCondLst>
                                  <p:iterate type="el" backwards="0">
                                    <p:tmAbs val="0"/>
                                  </p:iterate>
                                  <p:childTnLst>
                                    <p:set>
                                      <p:cBhvr>
                                        <p:cTn id="165" fill="hold"/>
                                        <p:tgtEl>
                                          <p:spTgt spid="225"/>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Class="entr" nodeType="clickEffect" presetSubtype="0" presetID="1" grpId="53" fill="hold">
                                  <p:stCondLst>
                                    <p:cond delay="0"/>
                                  </p:stCondLst>
                                  <p:iterate type="el" backwards="0">
                                    <p:tmAbs val="0"/>
                                  </p:iterate>
                                  <p:childTnLst>
                                    <p:set>
                                      <p:cBhvr>
                                        <p:cTn id="169" fill="hold"/>
                                        <p:tgtEl>
                                          <p:spTgt spid="227"/>
                                        </p:tgtEl>
                                        <p:attrNameLst>
                                          <p:attrName>style.visibility</p:attrName>
                                        </p:attrNameLst>
                                      </p:cBhvr>
                                      <p:to>
                                        <p:strVal val="visible"/>
                                      </p:to>
                                    </p:set>
                                  </p:childTnLst>
                                </p:cTn>
                              </p:par>
                            </p:childTnLst>
                          </p:cTn>
                        </p:par>
                        <p:par>
                          <p:cTn id="170" fill="hold">
                            <p:stCondLst>
                              <p:cond delay="0"/>
                            </p:stCondLst>
                            <p:childTnLst>
                              <p:par>
                                <p:cTn id="171" presetClass="entr" nodeType="afterEffect" presetSubtype="0" presetID="1" grpId="54" fill="hold">
                                  <p:stCondLst>
                                    <p:cond delay="0"/>
                                  </p:stCondLst>
                                  <p:iterate type="el" backwards="0">
                                    <p:tmAbs val="0"/>
                                  </p:iterate>
                                  <p:childTnLst>
                                    <p:set>
                                      <p:cBhvr>
                                        <p:cTn id="172" fill="hold"/>
                                        <p:tgtEl>
                                          <p:spTgt spid="228"/>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Class="entr" nodeType="clickEffect" presetSubtype="0" presetID="1" grpId="55" fill="hold">
                                  <p:stCondLst>
                                    <p:cond delay="0"/>
                                  </p:stCondLst>
                                  <p:iterate type="el" backwards="0">
                                    <p:tmAbs val="0"/>
                                  </p:iterate>
                                  <p:childTnLst>
                                    <p:set>
                                      <p:cBhvr>
                                        <p:cTn id="176" fill="hold"/>
                                        <p:tgtEl>
                                          <p:spTgt spid="174"/>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Class="entr" nodeType="clickEffect" presetSubtype="0" presetID="1" grpId="56" fill="hold">
                                  <p:stCondLst>
                                    <p:cond delay="0"/>
                                  </p:stCondLst>
                                  <p:iterate type="el" backwards="0">
                                    <p:tmAbs val="0"/>
                                  </p:iterate>
                                  <p:childTnLst>
                                    <p:set>
                                      <p:cBhvr>
                                        <p:cTn id="180" fill="hold"/>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8" grpId="6"/>
      <p:bldP build="whole" bldLvl="1" animBg="1" rev="0" advAuto="0" spid="213" grpId="4"/>
      <p:bldP build="whole" bldLvl="1" animBg="1" rev="0" advAuto="0" spid="217" grpId="43"/>
      <p:bldP build="whole" bldLvl="1" animBg="1" rev="0" advAuto="0" spid="204" grpId="30"/>
      <p:bldP build="whole" bldLvl="1" animBg="1" rev="0" advAuto="0" spid="222" grpId="48"/>
      <p:bldP build="whole" bldLvl="1" animBg="1" rev="0" advAuto="0" spid="207" grpId="25"/>
      <p:bldP build="whole" bldLvl="1" animBg="1" rev="0" advAuto="0" spid="182" grpId="19"/>
      <p:bldP build="whole" bldLvl="1" animBg="1" rev="0" advAuto="0" spid="197" grpId="21"/>
      <p:bldP build="whole" bldLvl="1" animBg="1" rev="0" advAuto="0" spid="219" grpId="42"/>
      <p:bldP build="whole" bldLvl="1" animBg="1" rev="0" advAuto="0" spid="210" grpId="41"/>
      <p:bldP build="whole" bldLvl="1" animBg="1" rev="0" advAuto="0" spid="185" grpId="13"/>
      <p:bldP build="whole" bldLvl="1" animBg="1" rev="0" advAuto="0" spid="201" grpId="29"/>
      <p:bldP build="whole" bldLvl="1" animBg="1" rev="0" advAuto="0" spid="205" grpId="24"/>
      <p:bldP build="whole" bldLvl="1" animBg="1" rev="0" advAuto="0" spid="232" grpId="38"/>
      <p:bldP build="whole" bldLvl="1" animBg="1" rev="0" advAuto="0" spid="175" grpId="1"/>
      <p:bldP build="whole" bldLvl="1" animBg="1" rev="0" advAuto="0" spid="202" grpId="35"/>
      <p:bldP build="whole" bldLvl="1" animBg="1" rev="0" advAuto="0" spid="199" grpId="26"/>
      <p:bldP build="whole" bldLvl="1" animBg="1" rev="0" advAuto="0" spid="208" grpId="32"/>
      <p:bldP build="whole" bldLvl="1" animBg="1" rev="0" advAuto="0" spid="187" grpId="7"/>
      <p:bldP build="whole" bldLvl="1" animBg="1" rev="0" advAuto="0" spid="178" grpId="16"/>
      <p:bldP build="whole" bldLvl="1" animBg="1" rev="0" advAuto="0" spid="218" grpId="44"/>
      <p:bldP build="whole" bldLvl="1" animBg="1" rev="0" advAuto="0" spid="179" grpId="17"/>
      <p:bldP build="whole" bldLvl="1" animBg="1" rev="0" advAuto="0" spid="231" grpId="37"/>
      <p:bldP build="whole" bldLvl="1" animBg="1" rev="0" advAuto="0" spid="227" grpId="53"/>
      <p:bldP build="whole" bldLvl="1" animBg="1" rev="0" advAuto="0" spid="200" grpId="28"/>
      <p:bldP build="whole" bldLvl="1" animBg="1" rev="0" advAuto="0" spid="226" grpId="49"/>
      <p:bldP build="whole" bldLvl="1" animBg="1" rev="0" advAuto="0" spid="212" grpId="5"/>
      <p:bldP build="whole" bldLvl="1" animBg="1" rev="0" advAuto="0" spid="220" grpId="10"/>
      <p:bldP build="whole" bldLvl="1" animBg="1" rev="0" advAuto="0" spid="221" grpId="9"/>
      <p:bldP build="whole" bldLvl="1" animBg="1" rev="0" advAuto="0" spid="192" grpId="8"/>
      <p:bldP build="whole" bldLvl="1" animBg="1" rev="0" advAuto="0" spid="195" grpId="18"/>
      <p:bldP build="whole" bldLvl="1" animBg="1" rev="0" advAuto="0" spid="203" grpId="31"/>
      <p:bldP build="whole" bldLvl="1" animBg="1" rev="0" advAuto="0" spid="233" grpId="3"/>
      <p:bldP build="whole" bldLvl="1" animBg="1" rev="0" advAuto="0" spid="176" grpId="11"/>
      <p:bldP build="whole" bldLvl="1" animBg="1" rev="0" advAuto="0" spid="225" grpId="52"/>
      <p:bldP build="whole" bldLvl="1" animBg="1" rev="0" advAuto="0" spid="194" grpId="12"/>
      <p:bldP build="whole" bldLvl="1" animBg="1" rev="0" advAuto="0" spid="223" grpId="51"/>
      <p:bldP build="whole" bldLvl="1" animBg="1" rev="0" advAuto="0" spid="174" grpId="55"/>
      <p:bldP build="whole" bldLvl="1" animBg="1" rev="0" advAuto="0" spid="230" grpId="39"/>
      <p:bldP build="whole" bldLvl="1" animBg="1" rev="0" advAuto="0" spid="206" grpId="27"/>
      <p:bldP build="whole" bldLvl="1" animBg="1" rev="0" advAuto="0" spid="193" grpId="15"/>
      <p:bldP build="whole" bldLvl="1" animBg="1" rev="0" advAuto="0" spid="216" grpId="47"/>
      <p:bldP build="whole" bldLvl="1" animBg="1" rev="0" advAuto="0" spid="209" grpId="33"/>
      <p:bldP build="whole" bldLvl="1" animBg="1" rev="0" advAuto="0" spid="224" grpId="50"/>
      <p:bldP build="whole" bldLvl="1" animBg="1" rev="0" advAuto="0" spid="196" grpId="20"/>
      <p:bldP build="whole" bldLvl="1" animBg="1" rev="0" advAuto="0" spid="228" grpId="54"/>
      <p:bldP build="whole" bldLvl="1" animBg="1" rev="0" advAuto="0" spid="229" grpId="36"/>
      <p:bldP build="whole" bldLvl="1" animBg="1" rev="0" advAuto="0" spid="183" grpId="40"/>
      <p:bldP build="whole" bldLvl="1" animBg="1" rev="0" advAuto="0" spid="215" grpId="45"/>
      <p:bldP build="whole" bldLvl="1" animBg="1" rev="0" advAuto="0" spid="180" grpId="34"/>
      <p:bldP build="whole" bldLvl="1" animBg="1" rev="0" advAuto="0" spid="186" grpId="2"/>
      <p:bldP build="whole" bldLvl="1" animBg="1" rev="0" advAuto="0" spid="214" grpId="46"/>
      <p:bldP build="whole" bldLvl="1" animBg="1" rev="0" advAuto="0" spid="181" grpId="22"/>
      <p:bldP build="whole" bldLvl="1" animBg="1" rev="0" advAuto="0" spid="177" grpId="14"/>
      <p:bldP build="whole" bldLvl="1" animBg="1" rev="0" advAuto="0" spid="173" grpId="56"/>
      <p:bldP build="whole" bldLvl="1" animBg="1" rev="0" advAuto="0" spid="198" grpId="23"/>
    </p:bldLst>
  </p:timing>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2" name="Batch Jobs"/>
          <p:cNvSpPr txBox="1"/>
          <p:nvPr>
            <p:ph type="title"/>
          </p:nvPr>
        </p:nvSpPr>
        <p:spPr>
          <a:prstGeom prst="rect">
            <a:avLst/>
          </a:prstGeom>
        </p:spPr>
        <p:txBody>
          <a:bodyPr/>
          <a:lstStyle/>
          <a:p>
            <a:pPr/>
            <a:r>
              <a:t>Batch Jobs</a:t>
            </a:r>
          </a:p>
        </p:txBody>
      </p:sp>
      <p:sp>
        <p:nvSpPr>
          <p:cNvPr id="943" name="Run-once jobs…"/>
          <p:cNvSpPr txBox="1"/>
          <p:nvPr>
            <p:ph type="body" idx="1"/>
          </p:nvPr>
        </p:nvSpPr>
        <p:spPr>
          <a:prstGeom prst="rect">
            <a:avLst/>
          </a:prstGeom>
        </p:spPr>
        <p:txBody>
          <a:bodyPr/>
          <a:lstStyle/>
          <a:p>
            <a:pPr/>
            <a:r>
              <a:t>Run-once jobs</a:t>
            </a:r>
          </a:p>
          <a:p>
            <a:pPr lvl="1">
              <a:defRPr sz="4800"/>
            </a:pPr>
            <a:r>
              <a:t>Replication Controller, Replica Set or Deployments not suitable</a:t>
            </a:r>
          </a:p>
          <a:p>
            <a:pPr/>
            <a:r>
              <a:t>Three types</a:t>
            </a:r>
          </a:p>
          <a:p>
            <a:pPr lvl="1" marL="1221153" indent="-586153">
              <a:defRPr sz="4800"/>
            </a:pPr>
            <a:r>
              <a:t>Non-parallel: only one pod is started</a:t>
            </a:r>
          </a:p>
          <a:p>
            <a:pPr lvl="1" marL="1221153" indent="-586153">
              <a:defRPr sz="4800"/>
            </a:pPr>
            <a:r>
              <a:t>Parallel:</a:t>
            </a:r>
          </a:p>
          <a:p>
            <a:pPr lvl="2" marL="1856153" indent="-586153">
              <a:defRPr sz="4200"/>
            </a:pPr>
            <a:r>
              <a:t>With a fixed completion count</a:t>
            </a:r>
          </a:p>
          <a:p>
            <a:pPr lvl="2" marL="1856153" indent="-586153">
              <a:defRPr sz="4200"/>
            </a:pPr>
            <a:r>
              <a:t>With a work queue</a:t>
            </a:r>
          </a:p>
        </p:txBody>
      </p:sp>
      <p:sp>
        <p:nvSpPr>
          <p:cNvPr id="9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45" name="http://kubernetes.io/docs/user-guide/jobs/"/>
          <p:cNvSpPr txBox="1"/>
          <p:nvPr/>
        </p:nvSpPr>
        <p:spPr>
          <a:xfrm>
            <a:off x="8137430" y="13108609"/>
            <a:ext cx="7214617"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http://kubernetes.io/docs/user-guide/jobs/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4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94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94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94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94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94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94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94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943" grpId="1"/>
    </p:bldLst>
  </p:timing>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7" name="Run-Once Job Specification"/>
          <p:cNvSpPr txBox="1"/>
          <p:nvPr>
            <p:ph type="title"/>
          </p:nvPr>
        </p:nvSpPr>
        <p:spPr>
          <a:prstGeom prst="rect">
            <a:avLst/>
          </a:prstGeom>
        </p:spPr>
        <p:txBody>
          <a:bodyPr/>
          <a:lstStyle/>
          <a:p>
            <a:pPr/>
            <a:r>
              <a:t>Run-Once Job Specification</a:t>
            </a:r>
          </a:p>
        </p:txBody>
      </p:sp>
      <p:sp>
        <p:nvSpPr>
          <p:cNvPr id="9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49" name="Image" descr="Image"/>
          <p:cNvPicPr>
            <a:picLocks noChangeAspect="1"/>
          </p:cNvPicPr>
          <p:nvPr/>
        </p:nvPicPr>
        <p:blipFill>
          <a:blip r:embed="rId2">
            <a:extLst/>
          </a:blip>
          <a:stretch>
            <a:fillRect/>
          </a:stretch>
        </p:blipFill>
        <p:spPr>
          <a:xfrm>
            <a:off x="6245828" y="3546296"/>
            <a:ext cx="9436583" cy="10169704"/>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1" name="Java Application in Kubernetes"/>
          <p:cNvSpPr txBox="1"/>
          <p:nvPr>
            <p:ph type="title"/>
          </p:nvPr>
        </p:nvSpPr>
        <p:spPr>
          <a:prstGeom prst="rect">
            <a:avLst/>
          </a:prstGeom>
        </p:spPr>
        <p:txBody>
          <a:bodyPr/>
          <a:lstStyle/>
          <a:p>
            <a:pPr/>
            <a:r>
              <a:t>Java Application in Kubernetes</a:t>
            </a:r>
          </a:p>
        </p:txBody>
      </p:sp>
      <p:sp>
        <p:nvSpPr>
          <p:cNvPr id="9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955" name="Group"/>
          <p:cNvGrpSpPr/>
          <p:nvPr/>
        </p:nvGrpSpPr>
        <p:grpSpPr>
          <a:xfrm>
            <a:off x="3296601" y="5461272"/>
            <a:ext cx="3048001" cy="3048001"/>
            <a:chOff x="0" y="0"/>
            <a:chExt cx="3048000" cy="3048000"/>
          </a:xfrm>
        </p:grpSpPr>
        <p:sp>
          <p:nvSpPr>
            <p:cNvPr id="953" name="Square"/>
            <p:cNvSpPr/>
            <p:nvPr/>
          </p:nvSpPr>
          <p:spPr>
            <a:xfrm>
              <a:off x="0" y="0"/>
              <a:ext cx="3048000" cy="3048000"/>
            </a:xfrm>
            <a:prstGeom prst="rect">
              <a:avLst/>
            </a:pr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pic>
          <p:nvPicPr>
            <p:cNvPr id="954" name="Image" descr="Image"/>
            <p:cNvPicPr>
              <a:picLocks noChangeAspect="1"/>
            </p:cNvPicPr>
            <p:nvPr/>
          </p:nvPicPr>
          <p:blipFill>
            <a:blip r:embed="rId3">
              <a:extLst/>
            </a:blip>
            <a:stretch>
              <a:fillRect/>
            </a:stretch>
          </p:blipFill>
          <p:spPr>
            <a:xfrm>
              <a:off x="753246" y="753246"/>
              <a:ext cx="1541508" cy="1541508"/>
            </a:xfrm>
            <a:prstGeom prst="rect">
              <a:avLst/>
            </a:prstGeom>
            <a:ln w="12700" cap="flat">
              <a:noFill/>
              <a:miter lim="400000"/>
            </a:ln>
            <a:effectLst/>
          </p:spPr>
        </p:pic>
      </p:grpSp>
      <p:sp>
        <p:nvSpPr>
          <p:cNvPr id="956" name="Rectangle"/>
          <p:cNvSpPr/>
          <p:nvPr/>
        </p:nvSpPr>
        <p:spPr>
          <a:xfrm>
            <a:off x="3012416" y="5270331"/>
            <a:ext cx="3616371" cy="3814220"/>
          </a:xfrm>
          <a:prstGeom prst="rect">
            <a:avLst/>
          </a:prstGeom>
          <a:ln w="50800">
            <a:solidFill>
              <a:schemeClr val="accent5"/>
            </a:solidFill>
            <a:custDash>
              <a:ds d="600000" sp="600000"/>
            </a:custDash>
            <a:miter lim="400000"/>
          </a:ln>
        </p:spPr>
        <p:txBody>
          <a:bodyPr lIns="50800" tIns="50800" rIns="50800" bIns="50800" anchor="ctr"/>
          <a:lstStyle/>
          <a:p>
            <a:pPr>
              <a:defRPr sz="3200">
                <a:solidFill>
                  <a:srgbClr val="FFFFFF"/>
                </a:solidFill>
              </a:defRPr>
            </a:pPr>
          </a:p>
        </p:txBody>
      </p:sp>
      <p:sp>
        <p:nvSpPr>
          <p:cNvPr id="957" name="Couchbase Service"/>
          <p:cNvSpPr/>
          <p:nvPr/>
        </p:nvSpPr>
        <p:spPr>
          <a:xfrm>
            <a:off x="10322824" y="5842272"/>
            <a:ext cx="3582080" cy="2286001"/>
          </a:xfrm>
          <a:prstGeom prst="rect">
            <a:avLst/>
          </a:prstGeom>
          <a:solidFill>
            <a:schemeClr val="accent6"/>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584200">
              <a:defRPr b="1" sz="3800">
                <a:solidFill>
                  <a:srgbClr val="FFFFFF"/>
                </a:solidFill>
                <a:latin typeface="Helvetica"/>
                <a:ea typeface="Helvetica"/>
                <a:cs typeface="Helvetica"/>
                <a:sym typeface="Helvetica"/>
              </a:defRPr>
            </a:pPr>
            <a:r>
              <a:t>Couchbase</a:t>
            </a:r>
            <a:br/>
            <a:r>
              <a:t>Service</a:t>
            </a:r>
          </a:p>
        </p:txBody>
      </p:sp>
      <p:sp>
        <p:nvSpPr>
          <p:cNvPr id="958" name="Group"/>
          <p:cNvSpPr/>
          <p:nvPr/>
        </p:nvSpPr>
        <p:spPr>
          <a:xfrm>
            <a:off x="17840204" y="5461272"/>
            <a:ext cx="3048001" cy="30480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pic>
        <p:nvPicPr>
          <p:cNvPr id="959" name="Image" descr="Image"/>
          <p:cNvPicPr>
            <a:picLocks noChangeAspect="1"/>
          </p:cNvPicPr>
          <p:nvPr/>
        </p:nvPicPr>
        <p:blipFill>
          <a:blip r:embed="rId4">
            <a:extLst/>
          </a:blip>
          <a:stretch>
            <a:fillRect/>
          </a:stretch>
        </p:blipFill>
        <p:spPr>
          <a:xfrm>
            <a:off x="18478489" y="6099558"/>
            <a:ext cx="1771428" cy="1771429"/>
          </a:xfrm>
          <a:prstGeom prst="rect">
            <a:avLst/>
          </a:prstGeom>
          <a:ln w="12700">
            <a:miter lim="400000"/>
          </a:ln>
        </p:spPr>
      </p:pic>
      <p:grpSp>
        <p:nvGrpSpPr>
          <p:cNvPr id="962" name="Group"/>
          <p:cNvGrpSpPr/>
          <p:nvPr/>
        </p:nvGrpSpPr>
        <p:grpSpPr>
          <a:xfrm>
            <a:off x="5726377" y="10732044"/>
            <a:ext cx="5801959" cy="1887625"/>
            <a:chOff x="0" y="0"/>
            <a:chExt cx="5801957" cy="1887623"/>
          </a:xfrm>
        </p:grpSpPr>
        <p:sp>
          <p:nvSpPr>
            <p:cNvPr id="960" name="etcd"/>
            <p:cNvSpPr/>
            <p:nvPr/>
          </p:nvSpPr>
          <p:spPr>
            <a:xfrm>
              <a:off x="0" y="0"/>
              <a:ext cx="5801958" cy="1887624"/>
            </a:xfrm>
            <a:prstGeom prst="rect">
              <a:avLst/>
            </a:prstGeom>
            <a:solidFill>
              <a:schemeClr val="accent1">
                <a:hueOff val="47394"/>
                <a:satOff val="-25753"/>
                <a:lumOff val="-7544"/>
              </a:schemeClr>
            </a:solidFill>
            <a:ln w="25400" cap="flat">
              <a:solidFill>
                <a:srgbClr val="000000"/>
              </a:solidFill>
              <a:prstDash val="solid"/>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3200">
                  <a:solidFill>
                    <a:srgbClr val="FFFFFF"/>
                  </a:solidFill>
                  <a:latin typeface="Helvetica"/>
                  <a:ea typeface="Helvetica"/>
                  <a:cs typeface="Helvetica"/>
                  <a:sym typeface="Helvetica"/>
                </a:defRPr>
              </a:lvl1pPr>
            </a:lstStyle>
            <a:p>
              <a:pPr/>
              <a:r>
                <a:t>etcd</a:t>
              </a:r>
            </a:p>
          </p:txBody>
        </p:sp>
        <p:sp>
          <p:nvSpPr>
            <p:cNvPr id="961" name="app: couchbase-rc-pod"/>
            <p:cNvSpPr txBox="1"/>
            <p:nvPr/>
          </p:nvSpPr>
          <p:spPr>
            <a:xfrm>
              <a:off x="882262" y="203096"/>
              <a:ext cx="4037433" cy="546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900">
                  <a:solidFill>
                    <a:srgbClr val="FFFFFF"/>
                  </a:solidFill>
                </a:defRPr>
              </a:lvl1pPr>
            </a:lstStyle>
            <a:p>
              <a:pPr/>
              <a:r>
                <a:t>app: couchbase-rc-pod</a:t>
              </a:r>
            </a:p>
          </p:txBody>
        </p:sp>
      </p:grpSp>
      <p:sp>
        <p:nvSpPr>
          <p:cNvPr id="975" name="Connection Line"/>
          <p:cNvSpPr/>
          <p:nvPr/>
        </p:nvSpPr>
        <p:spPr>
          <a:xfrm>
            <a:off x="4102571" y="8509272"/>
            <a:ext cx="1611107" cy="2597295"/>
          </a:xfrm>
          <a:custGeom>
            <a:avLst/>
            <a:gdLst/>
            <a:ahLst/>
            <a:cxnLst>
              <a:cxn ang="0">
                <a:pos x="wd2" y="hd2"/>
              </a:cxn>
              <a:cxn ang="5400000">
                <a:pos x="wd2" y="hd2"/>
              </a:cxn>
              <a:cxn ang="10800000">
                <a:pos x="wd2" y="hd2"/>
              </a:cxn>
              <a:cxn ang="16200000">
                <a:pos x="wd2" y="hd2"/>
              </a:cxn>
            </a:cxnLst>
            <a:rect l="0" t="0" r="r" b="b"/>
            <a:pathLst>
              <a:path w="19220" h="21600" fill="norm" stroke="1" extrusionOk="0">
                <a:moveTo>
                  <a:pt x="19220" y="21600"/>
                </a:moveTo>
                <a:cubicBezTo>
                  <a:pt x="3751" y="17209"/>
                  <a:pt x="-2380" y="10009"/>
                  <a:pt x="826" y="0"/>
                </a:cubicBezTo>
              </a:path>
            </a:pathLst>
          </a:custGeom>
          <a:ln w="50800">
            <a:solidFill>
              <a:srgbClr val="000000"/>
            </a:solidFill>
            <a:custDash>
              <a:ds d="200000" sp="200000"/>
            </a:custDash>
            <a:miter lim="400000"/>
            <a:headEnd type="triangle"/>
          </a:ln>
        </p:spPr>
        <p:txBody>
          <a:bodyPr/>
          <a:lstStyle/>
          <a:p>
            <a:pPr/>
          </a:p>
        </p:txBody>
      </p:sp>
      <p:sp>
        <p:nvSpPr>
          <p:cNvPr id="976" name="Connection Line"/>
          <p:cNvSpPr/>
          <p:nvPr/>
        </p:nvSpPr>
        <p:spPr>
          <a:xfrm>
            <a:off x="8966589" y="8128272"/>
            <a:ext cx="1732250" cy="2591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5160" y="13386"/>
                  <a:pt x="12360" y="6186"/>
                  <a:pt x="21600" y="0"/>
                </a:cubicBezTo>
              </a:path>
            </a:pathLst>
          </a:custGeom>
          <a:ln w="50800">
            <a:solidFill>
              <a:srgbClr val="000000"/>
            </a:solidFill>
            <a:custDash>
              <a:ds d="200000" sp="200000"/>
            </a:custDash>
            <a:miter lim="400000"/>
            <a:tailEnd type="triangle"/>
          </a:ln>
        </p:spPr>
        <p:txBody>
          <a:bodyPr/>
          <a:lstStyle/>
          <a:p>
            <a:pPr/>
          </a:p>
        </p:txBody>
      </p:sp>
      <p:sp>
        <p:nvSpPr>
          <p:cNvPr id="965" name="writes"/>
          <p:cNvSpPr txBox="1"/>
          <p:nvPr/>
        </p:nvSpPr>
        <p:spPr>
          <a:xfrm>
            <a:off x="4417927" y="9456334"/>
            <a:ext cx="177228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writes</a:t>
            </a:r>
          </a:p>
        </p:txBody>
      </p:sp>
      <p:sp>
        <p:nvSpPr>
          <p:cNvPr id="966" name="reads"/>
          <p:cNvSpPr txBox="1"/>
          <p:nvPr/>
        </p:nvSpPr>
        <p:spPr>
          <a:xfrm>
            <a:off x="7984971" y="8655311"/>
            <a:ext cx="172593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reads</a:t>
            </a:r>
          </a:p>
        </p:txBody>
      </p:sp>
      <p:cxnSp>
        <p:nvCxnSpPr>
          <p:cNvPr id="967" name="Connection Line"/>
          <p:cNvCxnSpPr>
            <a:stCxn id="957" idx="0"/>
            <a:endCxn id="958" idx="0"/>
          </p:cNvCxnSpPr>
          <p:nvPr/>
        </p:nvCxnSpPr>
        <p:spPr>
          <a:xfrm>
            <a:off x="12113864" y="6985272"/>
            <a:ext cx="7250341" cy="1"/>
          </a:xfrm>
          <a:prstGeom prst="straightConnector1">
            <a:avLst/>
          </a:prstGeom>
          <a:ln w="50800">
            <a:solidFill>
              <a:srgbClr val="000000"/>
            </a:solidFill>
            <a:miter lim="400000"/>
            <a:headEnd type="triangle"/>
          </a:ln>
        </p:spPr>
      </p:cxnSp>
      <p:sp>
        <p:nvSpPr>
          <p:cNvPr id="968" name="Rectangle"/>
          <p:cNvSpPr/>
          <p:nvPr/>
        </p:nvSpPr>
        <p:spPr>
          <a:xfrm>
            <a:off x="17556018" y="5270331"/>
            <a:ext cx="3616372" cy="3429883"/>
          </a:xfrm>
          <a:prstGeom prst="rect">
            <a:avLst/>
          </a:prstGeom>
          <a:ln w="50800">
            <a:solidFill>
              <a:schemeClr val="accent2">
                <a:hueOff val="-554920"/>
                <a:satOff val="-21482"/>
                <a:lumOff val="-6228"/>
              </a:schemeClr>
            </a:solidFill>
            <a:custDash>
              <a:ds d="600000" sp="600000"/>
            </a:custDash>
            <a:miter lim="400000"/>
          </a:ln>
        </p:spPr>
        <p:txBody>
          <a:bodyPr lIns="50800" tIns="50800" rIns="50800" bIns="50800" anchor="ctr"/>
          <a:lstStyle/>
          <a:p>
            <a:pPr>
              <a:defRPr sz="3200">
                <a:solidFill>
                  <a:srgbClr val="FFFFFF"/>
                </a:solidFill>
              </a:defRPr>
            </a:pPr>
          </a:p>
        </p:txBody>
      </p:sp>
      <p:sp>
        <p:nvSpPr>
          <p:cNvPr id="969" name="Replication Controller"/>
          <p:cNvSpPr txBox="1"/>
          <p:nvPr/>
        </p:nvSpPr>
        <p:spPr>
          <a:xfrm>
            <a:off x="4909889" y="4304572"/>
            <a:ext cx="2030860"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2800">
                <a:latin typeface="Helvetica"/>
                <a:ea typeface="Helvetica"/>
                <a:cs typeface="Helvetica"/>
                <a:sym typeface="Helvetica"/>
              </a:defRPr>
            </a:pPr>
            <a:r>
              <a:t>Replication</a:t>
            </a:r>
            <a:br/>
            <a:r>
              <a:t>Controller</a:t>
            </a:r>
          </a:p>
        </p:txBody>
      </p:sp>
      <p:sp>
        <p:nvSpPr>
          <p:cNvPr id="970" name="Job"/>
          <p:cNvSpPr txBox="1"/>
          <p:nvPr/>
        </p:nvSpPr>
        <p:spPr>
          <a:xfrm>
            <a:off x="20459605" y="4712953"/>
            <a:ext cx="746498"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latin typeface="Helvetica"/>
                <a:ea typeface="Helvetica"/>
                <a:cs typeface="Helvetica"/>
                <a:sym typeface="Helvetica"/>
              </a:defRPr>
            </a:lvl1pPr>
          </a:lstStyle>
          <a:p>
            <a:pPr/>
            <a:r>
              <a:t>Job</a:t>
            </a:r>
          </a:p>
        </p:txBody>
      </p:sp>
      <p:sp>
        <p:nvSpPr>
          <p:cNvPr id="971" name="Service"/>
          <p:cNvSpPr txBox="1"/>
          <p:nvPr/>
        </p:nvSpPr>
        <p:spPr>
          <a:xfrm>
            <a:off x="12556151" y="5246353"/>
            <a:ext cx="1379737"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latin typeface="Helvetica"/>
                <a:ea typeface="Helvetica"/>
                <a:cs typeface="Helvetica"/>
                <a:sym typeface="Helvetica"/>
              </a:defRPr>
            </a:lvl1pPr>
          </a:lstStyle>
          <a:p>
            <a:pPr/>
            <a:r>
              <a:t>Service</a:t>
            </a:r>
          </a:p>
        </p:txBody>
      </p:sp>
      <p:sp>
        <p:nvSpPr>
          <p:cNvPr id="972" name="Pod"/>
          <p:cNvSpPr txBox="1"/>
          <p:nvPr/>
        </p:nvSpPr>
        <p:spPr>
          <a:xfrm>
            <a:off x="20108023" y="5461272"/>
            <a:ext cx="785913"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rgbClr val="FFFFFF"/>
                </a:solidFill>
                <a:latin typeface="Helvetica"/>
                <a:ea typeface="Helvetica"/>
                <a:cs typeface="Helvetica"/>
                <a:sym typeface="Helvetica"/>
              </a:defRPr>
            </a:lvl1pPr>
          </a:lstStyle>
          <a:p>
            <a:pPr/>
            <a:r>
              <a:t>Pod</a:t>
            </a:r>
          </a:p>
        </p:txBody>
      </p:sp>
      <p:sp>
        <p:nvSpPr>
          <p:cNvPr id="973" name="Pod"/>
          <p:cNvSpPr txBox="1"/>
          <p:nvPr/>
        </p:nvSpPr>
        <p:spPr>
          <a:xfrm>
            <a:off x="5532362" y="5461272"/>
            <a:ext cx="785913"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rgbClr val="FFFFFF"/>
                </a:solidFill>
                <a:latin typeface="Helvetica"/>
                <a:ea typeface="Helvetica"/>
                <a:cs typeface="Helvetica"/>
                <a:sym typeface="Helvetica"/>
              </a:defRPr>
            </a:lvl1pPr>
          </a:lstStyle>
          <a:p>
            <a:pPr/>
            <a:r>
              <a:t>Pod</a:t>
            </a:r>
          </a:p>
        </p:txBody>
      </p:sp>
      <p:sp>
        <p:nvSpPr>
          <p:cNvPr id="974" name="replicas=1"/>
          <p:cNvSpPr txBox="1"/>
          <p:nvPr/>
        </p:nvSpPr>
        <p:spPr>
          <a:xfrm>
            <a:off x="4681502" y="8510823"/>
            <a:ext cx="1863999"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latin typeface="Helvetica"/>
                <a:ea typeface="Helvetica"/>
                <a:cs typeface="Helvetica"/>
                <a:sym typeface="Helvetica"/>
              </a:defRPr>
            </a:lvl1pPr>
          </a:lstStyle>
          <a:p>
            <a:pPr/>
            <a:r>
              <a:t>replicas=1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95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9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56" grpId="1"/>
      <p:bldP build="whole" bldLvl="1" animBg="1" rev="0" advAuto="0" spid="968" grpId="2"/>
    </p:bldLst>
  </p:timing>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8" name="Health Checks"/>
          <p:cNvSpPr txBox="1"/>
          <p:nvPr>
            <p:ph type="title"/>
          </p:nvPr>
        </p:nvSpPr>
        <p:spPr>
          <a:prstGeom prst="rect">
            <a:avLst/>
          </a:prstGeom>
        </p:spPr>
        <p:txBody>
          <a:bodyPr/>
          <a:lstStyle/>
          <a:p>
            <a:pPr/>
            <a:r>
              <a:t>Health Checks</a:t>
            </a:r>
          </a:p>
        </p:txBody>
      </p:sp>
      <p:sp>
        <p:nvSpPr>
          <p:cNvPr id="979" name="Health checks performed by Kubelet…"/>
          <p:cNvSpPr txBox="1"/>
          <p:nvPr>
            <p:ph type="body" idx="1"/>
          </p:nvPr>
        </p:nvSpPr>
        <p:spPr>
          <a:prstGeom prst="rect">
            <a:avLst/>
          </a:prstGeom>
        </p:spPr>
        <p:txBody>
          <a:bodyPr/>
          <a:lstStyle/>
          <a:p>
            <a:pPr/>
            <a:r>
              <a:t>Health checks performed by Kubelet</a:t>
            </a:r>
          </a:p>
          <a:p>
            <a:pPr/>
            <a:r>
              <a:t>Probes - Liveness and Readiness</a:t>
            </a:r>
          </a:p>
          <a:p>
            <a:pPr/>
            <a:r>
              <a:t>Diagnostics</a:t>
            </a:r>
          </a:p>
          <a:p>
            <a:pPr lvl="1" marL="1172307" indent="-537307">
              <a:defRPr sz="4400"/>
            </a:pPr>
            <a:r>
              <a:t>Container Exec</a:t>
            </a:r>
          </a:p>
          <a:p>
            <a:pPr lvl="1" marL="1172307" indent="-537307">
              <a:defRPr sz="4400"/>
            </a:pPr>
            <a:r>
              <a:t>TCP Socket</a:t>
            </a:r>
          </a:p>
          <a:p>
            <a:pPr lvl="1" marL="1172307" indent="-537307">
              <a:defRPr sz="4400"/>
            </a:pPr>
            <a:r>
              <a:t>HTTP</a:t>
            </a:r>
          </a:p>
        </p:txBody>
      </p:sp>
      <p:sp>
        <p:nvSpPr>
          <p:cNvPr id="9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7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9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97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97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97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97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97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979" grpId="1"/>
    </p:bldLst>
  </p:timing>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82" name="Image" descr="Image"/>
          <p:cNvPicPr>
            <a:picLocks noChangeAspect="1"/>
          </p:cNvPicPr>
          <p:nvPr/>
        </p:nvPicPr>
        <p:blipFill>
          <a:blip r:embed="rId2">
            <a:extLst/>
          </a:blip>
          <a:stretch>
            <a:fillRect/>
          </a:stretch>
        </p:blipFill>
        <p:spPr>
          <a:xfrm>
            <a:off x="7727535" y="0"/>
            <a:ext cx="8928929" cy="13716000"/>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4" name="Worker"/>
          <p:cNvSpPr/>
          <p:nvPr/>
        </p:nvSpPr>
        <p:spPr>
          <a:xfrm>
            <a:off x="1718886" y="6076224"/>
            <a:ext cx="6319793" cy="3636093"/>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71437" tIns="71437" rIns="71437" bIns="71437"/>
          <a:lstStyle>
            <a:lvl1pPr algn="r" defTabSz="584200">
              <a:defRPr b="1" sz="3200">
                <a:solidFill>
                  <a:srgbClr val="FFFFFF"/>
                </a:solidFill>
                <a:latin typeface="Helvetica"/>
                <a:ea typeface="Helvetica"/>
                <a:cs typeface="Helvetica"/>
                <a:sym typeface="Helvetica"/>
              </a:defRPr>
            </a:lvl1pPr>
          </a:lstStyle>
          <a:p>
            <a:pPr/>
            <a:r>
              <a:t>Worker</a:t>
            </a:r>
          </a:p>
        </p:txBody>
      </p:sp>
      <p:sp>
        <p:nvSpPr>
          <p:cNvPr id="985" name="Rectangle"/>
          <p:cNvSpPr/>
          <p:nvPr/>
        </p:nvSpPr>
        <p:spPr>
          <a:xfrm>
            <a:off x="2334772" y="7908595"/>
            <a:ext cx="1504026" cy="1295401"/>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defTabSz="584200">
              <a:defRPr b="1" sz="2500">
                <a:solidFill>
                  <a:srgbClr val="FFFFFF"/>
                </a:solidFill>
                <a:latin typeface="Helvetica"/>
                <a:ea typeface="Helvetica"/>
                <a:cs typeface="Helvetica"/>
                <a:sym typeface="Helvetica"/>
              </a:defRPr>
            </a:pPr>
          </a:p>
        </p:txBody>
      </p:sp>
      <p:sp>
        <p:nvSpPr>
          <p:cNvPr id="986" name="Rectangle"/>
          <p:cNvSpPr/>
          <p:nvPr/>
        </p:nvSpPr>
        <p:spPr>
          <a:xfrm>
            <a:off x="4115933" y="7923007"/>
            <a:ext cx="1631622" cy="1270001"/>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987" name="Slide Number"/>
          <p:cNvSpPr txBox="1"/>
          <p:nvPr>
            <p:ph type="sldNum" sz="quarter" idx="2"/>
          </p:nvPr>
        </p:nvSpPr>
        <p:spPr>
          <a:xfrm>
            <a:off x="23315533" y="12328809"/>
            <a:ext cx="340259"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88" name="Kubelet"/>
          <p:cNvSpPr/>
          <p:nvPr/>
        </p:nvSpPr>
        <p:spPr>
          <a:xfrm>
            <a:off x="2270974" y="6432918"/>
            <a:ext cx="1631622" cy="550283"/>
          </a:xfrm>
          <a:prstGeom prst="rect">
            <a:avLst/>
          </a:prstGeom>
          <a:solidFill>
            <a:schemeClr val="accent1">
              <a:hueOff val="47394"/>
              <a:satOff val="-25753"/>
              <a:lumOff val="-7544"/>
            </a:scheme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584200">
              <a:defRPr b="1" sz="2000">
                <a:solidFill>
                  <a:srgbClr val="FFFFFF"/>
                </a:solidFill>
                <a:latin typeface="Helvetica"/>
                <a:ea typeface="Helvetica"/>
                <a:cs typeface="Helvetica"/>
                <a:sym typeface="Helvetica"/>
              </a:defRPr>
            </a:lvl1pPr>
          </a:lstStyle>
          <a:p>
            <a:pPr/>
            <a:r>
              <a:t>Kubelet</a:t>
            </a:r>
          </a:p>
        </p:txBody>
      </p:sp>
      <p:sp>
        <p:nvSpPr>
          <p:cNvPr id="989" name="Rectangle"/>
          <p:cNvSpPr/>
          <p:nvPr/>
        </p:nvSpPr>
        <p:spPr>
          <a:xfrm>
            <a:off x="6049905" y="7896038"/>
            <a:ext cx="1482476" cy="1295401"/>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b="1" sz="2400">
                <a:solidFill>
                  <a:srgbClr val="FFFFFF"/>
                </a:solidFill>
                <a:latin typeface="Helvetica"/>
                <a:ea typeface="Helvetica"/>
                <a:cs typeface="Helvetica"/>
                <a:sym typeface="Helvetica"/>
              </a:defRPr>
            </a:pPr>
          </a:p>
        </p:txBody>
      </p:sp>
      <p:sp>
        <p:nvSpPr>
          <p:cNvPr id="990" name="cAdvisor"/>
          <p:cNvSpPr/>
          <p:nvPr/>
        </p:nvSpPr>
        <p:spPr>
          <a:xfrm>
            <a:off x="4115933" y="6432918"/>
            <a:ext cx="1631622" cy="550283"/>
          </a:xfrm>
          <a:prstGeom prst="rect">
            <a:avLst/>
          </a:prstGeom>
          <a:solidFill>
            <a:schemeClr val="accent1">
              <a:hueOff val="47394"/>
              <a:satOff val="-25753"/>
              <a:lumOff val="-7544"/>
            </a:scheme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584200">
              <a:defRPr b="1" sz="2000">
                <a:solidFill>
                  <a:srgbClr val="FFFFFF"/>
                </a:solidFill>
                <a:latin typeface="Helvetica"/>
                <a:ea typeface="Helvetica"/>
                <a:cs typeface="Helvetica"/>
                <a:sym typeface="Helvetica"/>
              </a:defRPr>
            </a:lvl1pPr>
          </a:lstStyle>
          <a:p>
            <a:pPr/>
            <a:r>
              <a:t>cAdvisor</a:t>
            </a:r>
          </a:p>
        </p:txBody>
      </p:sp>
      <p:sp>
        <p:nvSpPr>
          <p:cNvPr id="991" name="Rectangle"/>
          <p:cNvSpPr/>
          <p:nvPr/>
        </p:nvSpPr>
        <p:spPr>
          <a:xfrm>
            <a:off x="4465702" y="8187732"/>
            <a:ext cx="932083" cy="737127"/>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992" name="Rectangle"/>
          <p:cNvSpPr/>
          <p:nvPr/>
        </p:nvSpPr>
        <p:spPr>
          <a:xfrm>
            <a:off x="2580904" y="8187732"/>
            <a:ext cx="932084" cy="737127"/>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993" name="Monitoring Kubernetes Resources"/>
          <p:cNvSpPr txBox="1"/>
          <p:nvPr>
            <p:ph type="title"/>
          </p:nvPr>
        </p:nvSpPr>
        <p:spPr>
          <a:prstGeom prst="rect">
            <a:avLst/>
          </a:prstGeom>
        </p:spPr>
        <p:txBody>
          <a:bodyPr/>
          <a:lstStyle>
            <a:lvl1pPr defTabSz="800735">
              <a:defRPr sz="10864"/>
            </a:lvl1pPr>
          </a:lstStyle>
          <a:p>
            <a:pPr/>
            <a:r>
              <a:t>Monitoring Kubernetes Resources</a:t>
            </a:r>
          </a:p>
        </p:txBody>
      </p:sp>
      <p:sp>
        <p:nvSpPr>
          <p:cNvPr id="994" name="Worker"/>
          <p:cNvSpPr/>
          <p:nvPr/>
        </p:nvSpPr>
        <p:spPr>
          <a:xfrm>
            <a:off x="9042013" y="6076224"/>
            <a:ext cx="6319794" cy="3636093"/>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71437" tIns="71437" rIns="71437" bIns="71437"/>
          <a:lstStyle>
            <a:lvl1pPr algn="r" defTabSz="584200">
              <a:defRPr b="1" sz="3200">
                <a:solidFill>
                  <a:srgbClr val="FFFFFF"/>
                </a:solidFill>
                <a:latin typeface="Helvetica"/>
                <a:ea typeface="Helvetica"/>
                <a:cs typeface="Helvetica"/>
                <a:sym typeface="Helvetica"/>
              </a:defRPr>
            </a:lvl1pPr>
          </a:lstStyle>
          <a:p>
            <a:pPr/>
            <a:r>
              <a:t>Worker</a:t>
            </a:r>
          </a:p>
        </p:txBody>
      </p:sp>
      <p:sp>
        <p:nvSpPr>
          <p:cNvPr id="995" name="Rectangle"/>
          <p:cNvSpPr/>
          <p:nvPr/>
        </p:nvSpPr>
        <p:spPr>
          <a:xfrm>
            <a:off x="9657900" y="7908596"/>
            <a:ext cx="1504025" cy="1295401"/>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defTabSz="584200">
              <a:defRPr b="1" sz="2500">
                <a:solidFill>
                  <a:srgbClr val="FFFFFF"/>
                </a:solidFill>
                <a:latin typeface="Helvetica"/>
                <a:ea typeface="Helvetica"/>
                <a:cs typeface="Helvetica"/>
                <a:sym typeface="Helvetica"/>
              </a:defRPr>
            </a:pPr>
          </a:p>
        </p:txBody>
      </p:sp>
      <p:sp>
        <p:nvSpPr>
          <p:cNvPr id="996" name="Rectangle"/>
          <p:cNvSpPr/>
          <p:nvPr/>
        </p:nvSpPr>
        <p:spPr>
          <a:xfrm>
            <a:off x="11439060" y="7923008"/>
            <a:ext cx="1631623" cy="1270001"/>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997" name="Kubelet"/>
          <p:cNvSpPr/>
          <p:nvPr/>
        </p:nvSpPr>
        <p:spPr>
          <a:xfrm>
            <a:off x="9594101" y="6432918"/>
            <a:ext cx="1631623" cy="550283"/>
          </a:xfrm>
          <a:prstGeom prst="rect">
            <a:avLst/>
          </a:prstGeom>
          <a:solidFill>
            <a:schemeClr val="accent1">
              <a:hueOff val="47394"/>
              <a:satOff val="-25753"/>
              <a:lumOff val="-7544"/>
            </a:scheme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584200">
              <a:defRPr b="1" sz="2000">
                <a:solidFill>
                  <a:srgbClr val="FFFFFF"/>
                </a:solidFill>
                <a:latin typeface="Helvetica"/>
                <a:ea typeface="Helvetica"/>
                <a:cs typeface="Helvetica"/>
                <a:sym typeface="Helvetica"/>
              </a:defRPr>
            </a:lvl1pPr>
          </a:lstStyle>
          <a:p>
            <a:pPr/>
            <a:r>
              <a:t>Kubelet</a:t>
            </a:r>
          </a:p>
        </p:txBody>
      </p:sp>
      <p:sp>
        <p:nvSpPr>
          <p:cNvPr id="998" name="Rectangle"/>
          <p:cNvSpPr/>
          <p:nvPr/>
        </p:nvSpPr>
        <p:spPr>
          <a:xfrm>
            <a:off x="13373033" y="7896038"/>
            <a:ext cx="1482476" cy="1295401"/>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b="1" sz="2400">
                <a:solidFill>
                  <a:srgbClr val="FFFFFF"/>
                </a:solidFill>
                <a:latin typeface="Helvetica"/>
                <a:ea typeface="Helvetica"/>
                <a:cs typeface="Helvetica"/>
                <a:sym typeface="Helvetica"/>
              </a:defRPr>
            </a:pPr>
          </a:p>
        </p:txBody>
      </p:sp>
      <p:sp>
        <p:nvSpPr>
          <p:cNvPr id="999" name="cAdvisor"/>
          <p:cNvSpPr/>
          <p:nvPr/>
        </p:nvSpPr>
        <p:spPr>
          <a:xfrm>
            <a:off x="11439060" y="6432918"/>
            <a:ext cx="1631623" cy="550283"/>
          </a:xfrm>
          <a:prstGeom prst="rect">
            <a:avLst/>
          </a:prstGeom>
          <a:solidFill>
            <a:schemeClr val="accent1">
              <a:hueOff val="47394"/>
              <a:satOff val="-25753"/>
              <a:lumOff val="-7544"/>
            </a:scheme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584200">
              <a:defRPr b="1" sz="2000">
                <a:solidFill>
                  <a:srgbClr val="FFFFFF"/>
                </a:solidFill>
                <a:latin typeface="Helvetica"/>
                <a:ea typeface="Helvetica"/>
                <a:cs typeface="Helvetica"/>
                <a:sym typeface="Helvetica"/>
              </a:defRPr>
            </a:lvl1pPr>
          </a:lstStyle>
          <a:p>
            <a:pPr/>
            <a:r>
              <a:t>cAdvisor</a:t>
            </a:r>
          </a:p>
        </p:txBody>
      </p:sp>
      <p:sp>
        <p:nvSpPr>
          <p:cNvPr id="1000" name="Rectangle"/>
          <p:cNvSpPr/>
          <p:nvPr/>
        </p:nvSpPr>
        <p:spPr>
          <a:xfrm>
            <a:off x="9904031" y="8187732"/>
            <a:ext cx="932084" cy="737127"/>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001" name="Worker"/>
          <p:cNvSpPr/>
          <p:nvPr/>
        </p:nvSpPr>
        <p:spPr>
          <a:xfrm>
            <a:off x="16365140" y="6076224"/>
            <a:ext cx="6319794" cy="3636093"/>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71437" tIns="71437" rIns="71437" bIns="71437"/>
          <a:lstStyle>
            <a:lvl1pPr algn="r" defTabSz="584200">
              <a:defRPr b="1" sz="3200">
                <a:solidFill>
                  <a:srgbClr val="FFFFFF"/>
                </a:solidFill>
                <a:latin typeface="Helvetica"/>
                <a:ea typeface="Helvetica"/>
                <a:cs typeface="Helvetica"/>
                <a:sym typeface="Helvetica"/>
              </a:defRPr>
            </a:lvl1pPr>
          </a:lstStyle>
          <a:p>
            <a:pPr/>
            <a:r>
              <a:t>Worker</a:t>
            </a:r>
          </a:p>
        </p:txBody>
      </p:sp>
      <p:sp>
        <p:nvSpPr>
          <p:cNvPr id="1002" name="Rectangle"/>
          <p:cNvSpPr/>
          <p:nvPr/>
        </p:nvSpPr>
        <p:spPr>
          <a:xfrm>
            <a:off x="16981027" y="7908596"/>
            <a:ext cx="1504025" cy="1295401"/>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defTabSz="584200">
              <a:defRPr b="1" sz="2500">
                <a:solidFill>
                  <a:srgbClr val="FFFFFF"/>
                </a:solidFill>
                <a:latin typeface="Helvetica"/>
                <a:ea typeface="Helvetica"/>
                <a:cs typeface="Helvetica"/>
                <a:sym typeface="Helvetica"/>
              </a:defRPr>
            </a:pPr>
          </a:p>
        </p:txBody>
      </p:sp>
      <p:sp>
        <p:nvSpPr>
          <p:cNvPr id="1003" name="Rectangle"/>
          <p:cNvSpPr/>
          <p:nvPr/>
        </p:nvSpPr>
        <p:spPr>
          <a:xfrm>
            <a:off x="18762188" y="7923008"/>
            <a:ext cx="1631622" cy="1270001"/>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004" name="Kubelet"/>
          <p:cNvSpPr/>
          <p:nvPr/>
        </p:nvSpPr>
        <p:spPr>
          <a:xfrm>
            <a:off x="16917229" y="6432918"/>
            <a:ext cx="1631622" cy="550283"/>
          </a:xfrm>
          <a:prstGeom prst="rect">
            <a:avLst/>
          </a:prstGeom>
          <a:solidFill>
            <a:schemeClr val="accent1">
              <a:hueOff val="47394"/>
              <a:satOff val="-25753"/>
              <a:lumOff val="-7544"/>
            </a:scheme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584200">
              <a:defRPr b="1" sz="2000">
                <a:solidFill>
                  <a:srgbClr val="FFFFFF"/>
                </a:solidFill>
                <a:latin typeface="Helvetica"/>
                <a:ea typeface="Helvetica"/>
                <a:cs typeface="Helvetica"/>
                <a:sym typeface="Helvetica"/>
              </a:defRPr>
            </a:lvl1pPr>
          </a:lstStyle>
          <a:p>
            <a:pPr/>
            <a:r>
              <a:t>Kubelet</a:t>
            </a:r>
          </a:p>
        </p:txBody>
      </p:sp>
      <p:sp>
        <p:nvSpPr>
          <p:cNvPr id="1005" name="Rectangle"/>
          <p:cNvSpPr/>
          <p:nvPr/>
        </p:nvSpPr>
        <p:spPr>
          <a:xfrm>
            <a:off x="20696159" y="7896038"/>
            <a:ext cx="1482477" cy="1295401"/>
          </a:xfrm>
          <a:prstGeom prst="rect">
            <a:avLst/>
          </a:prstGeom>
          <a:solidFill>
            <a:schemeClr val="accent4"/>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b="1" sz="2400">
                <a:solidFill>
                  <a:srgbClr val="FFFFFF"/>
                </a:solidFill>
                <a:latin typeface="Helvetica"/>
                <a:ea typeface="Helvetica"/>
                <a:cs typeface="Helvetica"/>
                <a:sym typeface="Helvetica"/>
              </a:defRPr>
            </a:pPr>
          </a:p>
        </p:txBody>
      </p:sp>
      <p:sp>
        <p:nvSpPr>
          <p:cNvPr id="1006" name="cAdvisor"/>
          <p:cNvSpPr/>
          <p:nvPr/>
        </p:nvSpPr>
        <p:spPr>
          <a:xfrm>
            <a:off x="18762188" y="6432918"/>
            <a:ext cx="1631622" cy="550283"/>
          </a:xfrm>
          <a:prstGeom prst="rect">
            <a:avLst/>
          </a:prstGeom>
          <a:solidFill>
            <a:schemeClr val="accent1">
              <a:hueOff val="47394"/>
              <a:satOff val="-25753"/>
              <a:lumOff val="-7544"/>
            </a:scheme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584200">
              <a:defRPr b="1" sz="2000">
                <a:solidFill>
                  <a:srgbClr val="FFFFFF"/>
                </a:solidFill>
                <a:latin typeface="Helvetica"/>
                <a:ea typeface="Helvetica"/>
                <a:cs typeface="Helvetica"/>
                <a:sym typeface="Helvetica"/>
              </a:defRPr>
            </a:lvl1pPr>
          </a:lstStyle>
          <a:p>
            <a:pPr/>
            <a:r>
              <a:t>cAdvisor</a:t>
            </a:r>
          </a:p>
        </p:txBody>
      </p:sp>
      <p:sp>
        <p:nvSpPr>
          <p:cNvPr id="1007" name="Rectangle"/>
          <p:cNvSpPr/>
          <p:nvPr/>
        </p:nvSpPr>
        <p:spPr>
          <a:xfrm>
            <a:off x="19111957" y="8187732"/>
            <a:ext cx="932084" cy="737127"/>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008" name="Rectangle"/>
          <p:cNvSpPr/>
          <p:nvPr/>
        </p:nvSpPr>
        <p:spPr>
          <a:xfrm>
            <a:off x="17227159" y="8187732"/>
            <a:ext cx="932084" cy="737127"/>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009" name="Rectangle"/>
          <p:cNvSpPr/>
          <p:nvPr/>
        </p:nvSpPr>
        <p:spPr>
          <a:xfrm>
            <a:off x="20971357" y="8187732"/>
            <a:ext cx="932083" cy="737127"/>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010" name="InfluxDB + Grafana"/>
          <p:cNvSpPr txBox="1"/>
          <p:nvPr/>
        </p:nvSpPr>
        <p:spPr>
          <a:xfrm>
            <a:off x="4125852" y="11434046"/>
            <a:ext cx="558038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InfluxDB + Grafana</a:t>
            </a:r>
          </a:p>
        </p:txBody>
      </p:sp>
      <p:cxnSp>
        <p:nvCxnSpPr>
          <p:cNvPr id="1011" name="Connection Line"/>
          <p:cNvCxnSpPr>
            <a:stCxn id="1013" idx="0"/>
            <a:endCxn id="996" idx="0"/>
          </p:cNvCxnSpPr>
          <p:nvPr/>
        </p:nvCxnSpPr>
        <p:spPr>
          <a:xfrm flipH="1" flipV="1">
            <a:off x="12254871" y="8558008"/>
            <a:ext cx="1085266" cy="3307839"/>
          </a:xfrm>
          <a:prstGeom prst="straightConnector1">
            <a:avLst/>
          </a:prstGeom>
          <a:ln w="50800">
            <a:solidFill>
              <a:srgbClr val="000000"/>
            </a:solidFill>
            <a:miter lim="400000"/>
            <a:tailEnd type="triangle"/>
          </a:ln>
        </p:spPr>
      </p:cxnSp>
      <p:cxnSp>
        <p:nvCxnSpPr>
          <p:cNvPr id="1012" name="Connection Line"/>
          <p:cNvCxnSpPr>
            <a:stCxn id="1010" idx="0"/>
            <a:endCxn id="989" idx="0"/>
          </p:cNvCxnSpPr>
          <p:nvPr/>
        </p:nvCxnSpPr>
        <p:spPr>
          <a:xfrm flipH="1" flipV="1">
            <a:off x="6791142" y="8543738"/>
            <a:ext cx="124901" cy="3322109"/>
          </a:xfrm>
          <a:prstGeom prst="straightConnector1">
            <a:avLst/>
          </a:prstGeom>
          <a:ln w="50800">
            <a:solidFill>
              <a:srgbClr val="000000"/>
            </a:solidFill>
            <a:miter lim="400000"/>
            <a:tailEnd type="triangle"/>
          </a:ln>
        </p:spPr>
      </p:cxnSp>
      <p:sp>
        <p:nvSpPr>
          <p:cNvPr id="1013" name="Heapster"/>
          <p:cNvSpPr txBox="1"/>
          <p:nvPr/>
        </p:nvSpPr>
        <p:spPr>
          <a:xfrm>
            <a:off x="11977426" y="11434046"/>
            <a:ext cx="2725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Heapster</a:t>
            </a:r>
          </a:p>
        </p:txBody>
      </p:sp>
      <p:sp>
        <p:nvSpPr>
          <p:cNvPr id="1014" name="Rectangle"/>
          <p:cNvSpPr/>
          <p:nvPr/>
        </p:nvSpPr>
        <p:spPr>
          <a:xfrm>
            <a:off x="1186884" y="3606867"/>
            <a:ext cx="22010233" cy="6502266"/>
          </a:xfrm>
          <a:prstGeom prst="rect">
            <a:avLst/>
          </a:prstGeom>
          <a:ln w="50800">
            <a:solidFill>
              <a:srgbClr val="000000"/>
            </a:solidFill>
            <a:custDash>
              <a:ds d="200000" sp="200000"/>
            </a:custDash>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1015" name="Master"/>
          <p:cNvSpPr/>
          <p:nvPr/>
        </p:nvSpPr>
        <p:spPr>
          <a:xfrm>
            <a:off x="9018775" y="3890839"/>
            <a:ext cx="6319793" cy="160227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71437" tIns="71437" rIns="71437" bIns="71437"/>
          <a:lstStyle>
            <a:lvl1pPr algn="r" defTabSz="584200">
              <a:defRPr b="1" sz="3200">
                <a:solidFill>
                  <a:srgbClr val="FFFFFF"/>
                </a:solidFill>
                <a:latin typeface="Helvetica"/>
                <a:ea typeface="Helvetica"/>
                <a:cs typeface="Helvetica"/>
                <a:sym typeface="Helvetica"/>
              </a:defRPr>
            </a:lvl1pPr>
          </a:lstStyle>
          <a:p>
            <a:pPr/>
            <a:r>
              <a:t>Master</a:t>
            </a:r>
          </a:p>
        </p:txBody>
      </p:sp>
      <p:cxnSp>
        <p:nvCxnSpPr>
          <p:cNvPr id="1016" name="Connection Line"/>
          <p:cNvCxnSpPr>
            <a:stCxn id="996" idx="0"/>
            <a:endCxn id="1004" idx="0"/>
          </p:cNvCxnSpPr>
          <p:nvPr/>
        </p:nvCxnSpPr>
        <p:spPr>
          <a:xfrm flipV="1">
            <a:off x="12254871" y="6708059"/>
            <a:ext cx="5478170" cy="1849950"/>
          </a:xfrm>
          <a:prstGeom prst="straightConnector1">
            <a:avLst/>
          </a:prstGeom>
          <a:ln w="50800">
            <a:solidFill>
              <a:srgbClr val="000000"/>
            </a:solidFill>
            <a:miter lim="400000"/>
            <a:headEnd type="triangle"/>
            <a:tailEnd type="triangle"/>
          </a:ln>
        </p:spPr>
      </p:cxnSp>
      <p:cxnSp>
        <p:nvCxnSpPr>
          <p:cNvPr id="1017" name="Connection Line"/>
          <p:cNvCxnSpPr>
            <a:stCxn id="989" idx="0"/>
            <a:endCxn id="996" idx="0"/>
          </p:cNvCxnSpPr>
          <p:nvPr/>
        </p:nvCxnSpPr>
        <p:spPr>
          <a:xfrm>
            <a:off x="6791142" y="8543738"/>
            <a:ext cx="5463730" cy="14271"/>
          </a:xfrm>
          <a:prstGeom prst="straightConnector1">
            <a:avLst/>
          </a:prstGeom>
          <a:ln w="50800">
            <a:solidFill>
              <a:srgbClr val="000000"/>
            </a:solidFill>
            <a:miter lim="400000"/>
            <a:headEnd type="triangle"/>
            <a:tailEnd type="triangle"/>
          </a:ln>
        </p:spPr>
      </p:cxnSp>
      <p:cxnSp>
        <p:nvCxnSpPr>
          <p:cNvPr id="1018" name="Connection Line"/>
          <p:cNvCxnSpPr>
            <a:stCxn id="996" idx="0"/>
            <a:endCxn id="1015" idx="0"/>
          </p:cNvCxnSpPr>
          <p:nvPr/>
        </p:nvCxnSpPr>
        <p:spPr>
          <a:xfrm flipH="1" flipV="1">
            <a:off x="12178671" y="4691975"/>
            <a:ext cx="76201" cy="3866034"/>
          </a:xfrm>
          <a:prstGeom prst="straightConnector1">
            <a:avLst/>
          </a:prstGeom>
          <a:ln w="50800">
            <a:solidFill>
              <a:srgbClr val="000000"/>
            </a:solidFill>
            <a:miter lim="400000"/>
            <a:headEnd type="triangle"/>
            <a:tailEnd type="triangle"/>
          </a:ln>
        </p:spPr>
      </p:cxnSp>
      <p:cxnSp>
        <p:nvCxnSpPr>
          <p:cNvPr id="1019" name="Connection Line"/>
          <p:cNvCxnSpPr>
            <a:stCxn id="997" idx="0"/>
            <a:endCxn id="996" idx="0"/>
          </p:cNvCxnSpPr>
          <p:nvPr/>
        </p:nvCxnSpPr>
        <p:spPr>
          <a:xfrm>
            <a:off x="10409912" y="6708059"/>
            <a:ext cx="1844960" cy="1849950"/>
          </a:xfrm>
          <a:prstGeom prst="straightConnector1">
            <a:avLst/>
          </a:prstGeom>
          <a:ln w="50800">
            <a:solidFill>
              <a:srgbClr val="000000"/>
            </a:solidFill>
            <a:miter lim="400000"/>
            <a:headEnd type="triangle"/>
            <a:tailEnd type="triangle"/>
          </a:ln>
        </p:spPr>
      </p:cxnSp>
      <p:cxnSp>
        <p:nvCxnSpPr>
          <p:cNvPr id="1020" name="Connection Line"/>
          <p:cNvCxnSpPr>
            <a:stCxn id="988" idx="0"/>
            <a:endCxn id="996" idx="0"/>
          </p:cNvCxnSpPr>
          <p:nvPr/>
        </p:nvCxnSpPr>
        <p:spPr>
          <a:xfrm>
            <a:off x="3086785" y="6708059"/>
            <a:ext cx="9168087" cy="1849950"/>
          </a:xfrm>
          <a:prstGeom prst="straightConnector1">
            <a:avLst/>
          </a:prstGeom>
          <a:ln w="50800">
            <a:solidFill>
              <a:srgbClr val="000000"/>
            </a:solidFill>
            <a:miter lim="400000"/>
            <a:headEnd type="triangle"/>
            <a:tailEnd type="triangle"/>
          </a:ln>
        </p:spPr>
      </p:cxnSp>
      <p:sp>
        <p:nvSpPr>
          <p:cNvPr id="1021" name="Rectangle"/>
          <p:cNvSpPr/>
          <p:nvPr/>
        </p:nvSpPr>
        <p:spPr>
          <a:xfrm>
            <a:off x="11585630" y="7997232"/>
            <a:ext cx="932084" cy="737127"/>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022" name="Rectangle"/>
          <p:cNvSpPr/>
          <p:nvPr/>
        </p:nvSpPr>
        <p:spPr>
          <a:xfrm>
            <a:off x="11712630" y="8124232"/>
            <a:ext cx="932083" cy="737127"/>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023" name="Rectangle"/>
          <p:cNvSpPr/>
          <p:nvPr/>
        </p:nvSpPr>
        <p:spPr>
          <a:xfrm>
            <a:off x="11839630" y="8251232"/>
            <a:ext cx="932083" cy="737127"/>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024" name="Rectangle"/>
          <p:cNvSpPr/>
          <p:nvPr/>
        </p:nvSpPr>
        <p:spPr>
          <a:xfrm>
            <a:off x="11966630" y="8378232"/>
            <a:ext cx="932083" cy="737127"/>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025" name="Rectangle"/>
          <p:cNvSpPr/>
          <p:nvPr/>
        </p:nvSpPr>
        <p:spPr>
          <a:xfrm>
            <a:off x="6323001" y="8142012"/>
            <a:ext cx="932083" cy="737127"/>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026" name="Rectangle"/>
          <p:cNvSpPr/>
          <p:nvPr/>
        </p:nvSpPr>
        <p:spPr>
          <a:xfrm>
            <a:off x="6450001" y="8269012"/>
            <a:ext cx="932083" cy="737127"/>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
        <p:nvSpPr>
          <p:cNvPr id="1027" name="Rectangle"/>
          <p:cNvSpPr/>
          <p:nvPr/>
        </p:nvSpPr>
        <p:spPr>
          <a:xfrm>
            <a:off x="13605434" y="8187732"/>
            <a:ext cx="932084" cy="737127"/>
          </a:xfrm>
          <a:prstGeom prst="rect">
            <a:avLst/>
          </a:prstGeom>
          <a:solidFill>
            <a:schemeClr val="accent2"/>
          </a:solidFill>
          <a:ln w="25400">
            <a:solidFill>
              <a:srgbClr val="000000"/>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584200">
              <a:defRPr sz="3200">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1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01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012"/>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010"/>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0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6" fill="hold">
                                  <p:stCondLst>
                                    <p:cond delay="0"/>
                                  </p:stCondLst>
                                  <p:iterate type="el" backwards="0">
                                    <p:tmAbs val="0"/>
                                  </p:iterate>
                                  <p:childTnLst>
                                    <p:set>
                                      <p:cBhvr>
                                        <p:cTn id="23" fill="hold"/>
                                        <p:tgtEl>
                                          <p:spTgt spid="10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1020"/>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1016"/>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9" fill="hold">
                                  <p:stCondLst>
                                    <p:cond delay="0"/>
                                  </p:stCondLst>
                                  <p:iterate type="el" backwards="0">
                                    <p:tmAbs val="0"/>
                                  </p:iterate>
                                  <p:childTnLst>
                                    <p:set>
                                      <p:cBhvr>
                                        <p:cTn id="33" fill="hold"/>
                                        <p:tgtEl>
                                          <p:spTgt spid="10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13" grpId="2"/>
      <p:bldP build="whole" bldLvl="1" animBg="1" rev="0" advAuto="0" spid="1020" grpId="7"/>
      <p:bldP build="whole" bldLvl="1" animBg="1" rev="0" advAuto="0" spid="1019" grpId="9"/>
      <p:bldP build="whole" bldLvl="1" animBg="1" rev="0" advAuto="0" spid="1018" grpId="6"/>
      <p:bldP build="whole" bldLvl="1" animBg="1" rev="0" advAuto="0" spid="1016" grpId="8"/>
      <p:bldP build="whole" bldLvl="1" animBg="1" rev="0" advAuto="0" spid="1010" grpId="4"/>
      <p:bldP build="whole" bldLvl="1" animBg="1" rev="0" advAuto="0" spid="1012" grpId="3"/>
      <p:bldP build="whole" bldLvl="1" animBg="1" rev="0" advAuto="0" spid="1011" grpId="1"/>
      <p:bldP build="whole" bldLvl="1" animBg="1" rev="0" advAuto="0" spid="1017" grpId="5"/>
    </p:bldLst>
  </p:timing>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29" name="Image" descr="Image"/>
          <p:cNvPicPr>
            <a:picLocks noChangeAspect="1"/>
          </p:cNvPicPr>
          <p:nvPr/>
        </p:nvPicPr>
        <p:blipFill>
          <a:blip r:embed="rId2">
            <a:extLst/>
          </a:blip>
          <a:stretch>
            <a:fillRect/>
          </a:stretch>
        </p:blipFill>
        <p:spPr>
          <a:xfrm>
            <a:off x="321000" y="0"/>
            <a:ext cx="12856669" cy="7427432"/>
          </a:xfrm>
          <a:prstGeom prst="rect">
            <a:avLst/>
          </a:prstGeom>
          <a:ln w="12700">
            <a:miter lim="400000"/>
          </a:ln>
        </p:spPr>
      </p:pic>
      <p:pic>
        <p:nvPicPr>
          <p:cNvPr id="1030" name="Image" descr="Image"/>
          <p:cNvPicPr>
            <a:picLocks noChangeAspect="1"/>
          </p:cNvPicPr>
          <p:nvPr/>
        </p:nvPicPr>
        <p:blipFill>
          <a:blip r:embed="rId3">
            <a:extLst/>
          </a:blip>
          <a:stretch>
            <a:fillRect/>
          </a:stretch>
        </p:blipFill>
        <p:spPr>
          <a:xfrm>
            <a:off x="9810547" y="1954517"/>
            <a:ext cx="14533911" cy="7137573"/>
          </a:xfrm>
          <a:prstGeom prst="rect">
            <a:avLst/>
          </a:prstGeom>
          <a:ln w="12700">
            <a:miter lim="400000"/>
          </a:ln>
        </p:spPr>
      </p:pic>
      <p:pic>
        <p:nvPicPr>
          <p:cNvPr id="1031" name="Image" descr="Image"/>
          <p:cNvPicPr>
            <a:picLocks noChangeAspect="1"/>
          </p:cNvPicPr>
          <p:nvPr/>
        </p:nvPicPr>
        <p:blipFill>
          <a:blip r:embed="rId4">
            <a:extLst/>
          </a:blip>
          <a:stretch>
            <a:fillRect/>
          </a:stretch>
        </p:blipFill>
        <p:spPr>
          <a:xfrm>
            <a:off x="3235668" y="5940878"/>
            <a:ext cx="15538619" cy="7623533"/>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3" name="Kubernetes Monitoring"/>
          <p:cNvSpPr txBox="1"/>
          <p:nvPr>
            <p:ph type="title"/>
          </p:nvPr>
        </p:nvSpPr>
        <p:spPr>
          <a:prstGeom prst="rect">
            <a:avLst/>
          </a:prstGeom>
        </p:spPr>
        <p:txBody>
          <a:bodyPr/>
          <a:lstStyle/>
          <a:p>
            <a:pPr/>
            <a:r>
              <a:t>Kubernetes Monitoring</a:t>
            </a:r>
          </a:p>
        </p:txBody>
      </p:sp>
      <p:sp>
        <p:nvSpPr>
          <p:cNvPr id="10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35" name="Image" descr="Image"/>
          <p:cNvPicPr>
            <a:picLocks noChangeAspect="1"/>
          </p:cNvPicPr>
          <p:nvPr/>
        </p:nvPicPr>
        <p:blipFill>
          <a:blip r:embed="rId2">
            <a:extLst/>
          </a:blip>
          <a:stretch>
            <a:fillRect/>
          </a:stretch>
        </p:blipFill>
        <p:spPr>
          <a:xfrm>
            <a:off x="1190483" y="4649737"/>
            <a:ext cx="9612807" cy="2548699"/>
          </a:xfrm>
          <a:prstGeom prst="rect">
            <a:avLst/>
          </a:prstGeom>
          <a:ln w="12700">
            <a:miter lim="400000"/>
          </a:ln>
        </p:spPr>
      </p:pic>
      <p:pic>
        <p:nvPicPr>
          <p:cNvPr id="1036" name="Image" descr="Image"/>
          <p:cNvPicPr>
            <a:picLocks noChangeAspect="1"/>
          </p:cNvPicPr>
          <p:nvPr/>
        </p:nvPicPr>
        <p:blipFill>
          <a:blip r:embed="rId3">
            <a:extLst/>
          </a:blip>
          <a:stretch>
            <a:fillRect/>
          </a:stretch>
        </p:blipFill>
        <p:spPr>
          <a:xfrm>
            <a:off x="12432572" y="8936432"/>
            <a:ext cx="4290265" cy="4290265"/>
          </a:xfrm>
          <a:prstGeom prst="rect">
            <a:avLst/>
          </a:prstGeom>
          <a:ln w="12700">
            <a:miter lim="400000"/>
          </a:ln>
        </p:spPr>
      </p:pic>
      <p:pic>
        <p:nvPicPr>
          <p:cNvPr id="1037" name="Image" descr="Image"/>
          <p:cNvPicPr>
            <a:picLocks noChangeAspect="1"/>
          </p:cNvPicPr>
          <p:nvPr/>
        </p:nvPicPr>
        <p:blipFill>
          <a:blip r:embed="rId4">
            <a:extLst/>
          </a:blip>
          <a:srcRect l="4679" t="11711" r="4579" b="12609"/>
          <a:stretch>
            <a:fillRect/>
          </a:stretch>
        </p:blipFill>
        <p:spPr>
          <a:xfrm>
            <a:off x="4345473" y="8609671"/>
            <a:ext cx="4952789" cy="4130676"/>
          </a:xfrm>
          <a:custGeom>
            <a:avLst/>
            <a:gdLst/>
            <a:ahLst/>
            <a:cxnLst>
              <a:cxn ang="0">
                <a:pos x="wd2" y="hd2"/>
              </a:cxn>
              <a:cxn ang="5400000">
                <a:pos x="wd2" y="hd2"/>
              </a:cxn>
              <a:cxn ang="10800000">
                <a:pos x="wd2" y="hd2"/>
              </a:cxn>
              <a:cxn ang="16200000">
                <a:pos x="wd2" y="hd2"/>
              </a:cxn>
            </a:cxnLst>
            <a:rect l="0" t="0" r="r" b="b"/>
            <a:pathLst>
              <a:path w="21588" h="21600" fill="norm" stroke="1" extrusionOk="0">
                <a:moveTo>
                  <a:pt x="11104" y="0"/>
                </a:moveTo>
                <a:cubicBezTo>
                  <a:pt x="10986" y="0"/>
                  <a:pt x="10889" y="116"/>
                  <a:pt x="10889" y="257"/>
                </a:cubicBezTo>
                <a:cubicBezTo>
                  <a:pt x="10889" y="399"/>
                  <a:pt x="10986" y="515"/>
                  <a:pt x="11104" y="515"/>
                </a:cubicBezTo>
                <a:cubicBezTo>
                  <a:pt x="11221" y="515"/>
                  <a:pt x="11318" y="399"/>
                  <a:pt x="11318" y="257"/>
                </a:cubicBezTo>
                <a:cubicBezTo>
                  <a:pt x="11318" y="116"/>
                  <a:pt x="11221" y="0"/>
                  <a:pt x="11104" y="0"/>
                </a:cubicBezTo>
                <a:close/>
                <a:moveTo>
                  <a:pt x="12757" y="585"/>
                </a:moveTo>
                <a:cubicBezTo>
                  <a:pt x="12657" y="610"/>
                  <a:pt x="12629" y="683"/>
                  <a:pt x="12652" y="814"/>
                </a:cubicBezTo>
                <a:cubicBezTo>
                  <a:pt x="12727" y="1245"/>
                  <a:pt x="10939" y="1448"/>
                  <a:pt x="10604" y="1046"/>
                </a:cubicBezTo>
                <a:cubicBezTo>
                  <a:pt x="10325" y="711"/>
                  <a:pt x="8455" y="685"/>
                  <a:pt x="7528" y="1004"/>
                </a:cubicBezTo>
                <a:cubicBezTo>
                  <a:pt x="7154" y="1133"/>
                  <a:pt x="6791" y="1168"/>
                  <a:pt x="6720" y="1083"/>
                </a:cubicBezTo>
                <a:cubicBezTo>
                  <a:pt x="6649" y="998"/>
                  <a:pt x="6408" y="896"/>
                  <a:pt x="6182" y="855"/>
                </a:cubicBezTo>
                <a:cubicBezTo>
                  <a:pt x="5893" y="802"/>
                  <a:pt x="5791" y="910"/>
                  <a:pt x="5840" y="1224"/>
                </a:cubicBezTo>
                <a:cubicBezTo>
                  <a:pt x="5877" y="1470"/>
                  <a:pt x="5827" y="1931"/>
                  <a:pt x="5727" y="2250"/>
                </a:cubicBezTo>
                <a:cubicBezTo>
                  <a:pt x="5567" y="2761"/>
                  <a:pt x="5395" y="2829"/>
                  <a:pt x="4267" y="2829"/>
                </a:cubicBezTo>
                <a:cubicBezTo>
                  <a:pt x="2730" y="2829"/>
                  <a:pt x="2316" y="3212"/>
                  <a:pt x="2316" y="4634"/>
                </a:cubicBezTo>
                <a:cubicBezTo>
                  <a:pt x="2316" y="5313"/>
                  <a:pt x="2197" y="5716"/>
                  <a:pt x="1942" y="5894"/>
                </a:cubicBezTo>
                <a:cubicBezTo>
                  <a:pt x="1736" y="6038"/>
                  <a:pt x="1651" y="6159"/>
                  <a:pt x="1754" y="6164"/>
                </a:cubicBezTo>
                <a:cubicBezTo>
                  <a:pt x="2131" y="6179"/>
                  <a:pt x="1394" y="6942"/>
                  <a:pt x="1001" y="6942"/>
                </a:cubicBezTo>
                <a:cubicBezTo>
                  <a:pt x="623" y="6942"/>
                  <a:pt x="603" y="7118"/>
                  <a:pt x="704" y="9565"/>
                </a:cubicBezTo>
                <a:cubicBezTo>
                  <a:pt x="803" y="11997"/>
                  <a:pt x="777" y="12231"/>
                  <a:pt x="345" y="12782"/>
                </a:cubicBezTo>
                <a:cubicBezTo>
                  <a:pt x="123" y="13065"/>
                  <a:pt x="11" y="13216"/>
                  <a:pt x="1" y="13338"/>
                </a:cubicBezTo>
                <a:cubicBezTo>
                  <a:pt x="-9" y="13460"/>
                  <a:pt x="83" y="13552"/>
                  <a:pt x="268" y="13714"/>
                </a:cubicBezTo>
                <a:cubicBezTo>
                  <a:pt x="557" y="13967"/>
                  <a:pt x="658" y="14413"/>
                  <a:pt x="667" y="15476"/>
                </a:cubicBezTo>
                <a:cubicBezTo>
                  <a:pt x="678" y="16722"/>
                  <a:pt x="728" y="16882"/>
                  <a:pt x="1070" y="16775"/>
                </a:cubicBezTo>
                <a:cubicBezTo>
                  <a:pt x="1592" y="16611"/>
                  <a:pt x="2045" y="17100"/>
                  <a:pt x="2210" y="18003"/>
                </a:cubicBezTo>
                <a:cubicBezTo>
                  <a:pt x="2326" y="18634"/>
                  <a:pt x="2461" y="18754"/>
                  <a:pt x="3134" y="18821"/>
                </a:cubicBezTo>
                <a:cubicBezTo>
                  <a:pt x="3856" y="18893"/>
                  <a:pt x="3934" y="18975"/>
                  <a:pt x="4032" y="19799"/>
                </a:cubicBezTo>
                <a:lnTo>
                  <a:pt x="4137" y="20699"/>
                </a:lnTo>
                <a:lnTo>
                  <a:pt x="6495" y="20743"/>
                </a:lnTo>
                <a:cubicBezTo>
                  <a:pt x="8385" y="20777"/>
                  <a:pt x="8894" y="20865"/>
                  <a:pt x="9066" y="21191"/>
                </a:cubicBezTo>
                <a:cubicBezTo>
                  <a:pt x="9184" y="21415"/>
                  <a:pt x="9414" y="21600"/>
                  <a:pt x="9576" y="21600"/>
                </a:cubicBezTo>
                <a:cubicBezTo>
                  <a:pt x="9814" y="21600"/>
                  <a:pt x="9819" y="21525"/>
                  <a:pt x="9604" y="21214"/>
                </a:cubicBezTo>
                <a:cubicBezTo>
                  <a:pt x="9262" y="20719"/>
                  <a:pt x="9189" y="20731"/>
                  <a:pt x="12688" y="20714"/>
                </a:cubicBezTo>
                <a:cubicBezTo>
                  <a:pt x="15472" y="20700"/>
                  <a:pt x="15672" y="20666"/>
                  <a:pt x="15731" y="20197"/>
                </a:cubicBezTo>
                <a:cubicBezTo>
                  <a:pt x="15840" y="19335"/>
                  <a:pt x="16683" y="18782"/>
                  <a:pt x="17897" y="18775"/>
                </a:cubicBezTo>
                <a:lnTo>
                  <a:pt x="19009" y="18771"/>
                </a:lnTo>
                <a:lnTo>
                  <a:pt x="19075" y="17806"/>
                </a:lnTo>
                <a:cubicBezTo>
                  <a:pt x="19136" y="16924"/>
                  <a:pt x="19197" y="16841"/>
                  <a:pt x="19784" y="16841"/>
                </a:cubicBezTo>
                <a:cubicBezTo>
                  <a:pt x="20137" y="16841"/>
                  <a:pt x="20425" y="16707"/>
                  <a:pt x="20426" y="16542"/>
                </a:cubicBezTo>
                <a:cubicBezTo>
                  <a:pt x="20426" y="16377"/>
                  <a:pt x="20500" y="16155"/>
                  <a:pt x="20589" y="16049"/>
                </a:cubicBezTo>
                <a:cubicBezTo>
                  <a:pt x="20677" y="15942"/>
                  <a:pt x="20749" y="15004"/>
                  <a:pt x="20749" y="13961"/>
                </a:cubicBezTo>
                <a:cubicBezTo>
                  <a:pt x="20749" y="12427"/>
                  <a:pt x="20837" y="11922"/>
                  <a:pt x="21208" y="11321"/>
                </a:cubicBezTo>
                <a:cubicBezTo>
                  <a:pt x="21484" y="10872"/>
                  <a:pt x="21591" y="10544"/>
                  <a:pt x="21588" y="9997"/>
                </a:cubicBezTo>
                <a:cubicBezTo>
                  <a:pt x="21588" y="9814"/>
                  <a:pt x="21575" y="9608"/>
                  <a:pt x="21552" y="9364"/>
                </a:cubicBezTo>
                <a:cubicBezTo>
                  <a:pt x="21483" y="8630"/>
                  <a:pt x="21302" y="8059"/>
                  <a:pt x="21094" y="7919"/>
                </a:cubicBezTo>
                <a:cubicBezTo>
                  <a:pt x="20843" y="7751"/>
                  <a:pt x="20749" y="7306"/>
                  <a:pt x="20749" y="6286"/>
                </a:cubicBezTo>
                <a:cubicBezTo>
                  <a:pt x="20749" y="5101"/>
                  <a:pt x="20690" y="4885"/>
                  <a:pt x="20359" y="4885"/>
                </a:cubicBezTo>
                <a:cubicBezTo>
                  <a:pt x="19948" y="4885"/>
                  <a:pt x="19182" y="4016"/>
                  <a:pt x="18978" y="3318"/>
                </a:cubicBezTo>
                <a:cubicBezTo>
                  <a:pt x="18912" y="3093"/>
                  <a:pt x="18512" y="2713"/>
                  <a:pt x="18089" y="2472"/>
                </a:cubicBezTo>
                <a:cubicBezTo>
                  <a:pt x="17514" y="2144"/>
                  <a:pt x="17319" y="1874"/>
                  <a:pt x="17319" y="1403"/>
                </a:cubicBezTo>
                <a:cubicBezTo>
                  <a:pt x="17319" y="784"/>
                  <a:pt x="17287" y="772"/>
                  <a:pt x="15658" y="807"/>
                </a:cubicBezTo>
                <a:cubicBezTo>
                  <a:pt x="14745" y="827"/>
                  <a:pt x="13682" y="761"/>
                  <a:pt x="13295" y="658"/>
                </a:cubicBezTo>
                <a:cubicBezTo>
                  <a:pt x="13029" y="587"/>
                  <a:pt x="12857" y="561"/>
                  <a:pt x="12757" y="585"/>
                </a:cubicBezTo>
                <a:close/>
              </a:path>
            </a:pathLst>
          </a:custGeom>
          <a:ln w="12700">
            <a:miter lim="400000"/>
          </a:ln>
        </p:spPr>
      </p:pic>
      <p:pic>
        <p:nvPicPr>
          <p:cNvPr id="1038" name="Image" descr="Image"/>
          <p:cNvPicPr>
            <a:picLocks noChangeAspect="1"/>
          </p:cNvPicPr>
          <p:nvPr/>
        </p:nvPicPr>
        <p:blipFill>
          <a:blip r:embed="rId5">
            <a:extLst/>
          </a:blip>
          <a:srcRect l="4138" t="16519" r="4138" b="13188"/>
          <a:stretch>
            <a:fillRect/>
          </a:stretch>
        </p:blipFill>
        <p:spPr>
          <a:xfrm>
            <a:off x="17353279" y="3512474"/>
            <a:ext cx="4862378" cy="4823343"/>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40" name="Sample Production Deployment"/>
          <p:cNvSpPr txBox="1"/>
          <p:nvPr>
            <p:ph type="title"/>
          </p:nvPr>
        </p:nvSpPr>
        <p:spPr>
          <a:prstGeom prst="rect">
            <a:avLst/>
          </a:prstGeom>
        </p:spPr>
        <p:txBody>
          <a:bodyPr/>
          <a:lstStyle/>
          <a:p>
            <a:pPr/>
            <a:r>
              <a:t>Sample Production Deployment</a:t>
            </a:r>
          </a:p>
        </p:txBody>
      </p:sp>
      <p:sp>
        <p:nvSpPr>
          <p:cNvPr id="1041" name="www.wombatsoftware.de…"/>
          <p:cNvSpPr txBox="1"/>
          <p:nvPr>
            <p:ph type="body" idx="1"/>
          </p:nvPr>
        </p:nvSpPr>
        <p:spPr>
          <a:prstGeom prst="rect">
            <a:avLst/>
          </a:prstGeom>
        </p:spPr>
        <p:txBody>
          <a:bodyPr anchor="t"/>
          <a:lstStyle/>
          <a:p>
            <a:pPr/>
            <a:r>
              <a:rPr u="sng">
                <a:hlinkClick r:id="rId2" invalidUrl="" action="" tgtFrame="" tooltip="" history="1" highlightClick="0" endSnd="0"/>
              </a:rPr>
              <a:t>www.wombatsoftware.de</a:t>
            </a:r>
          </a:p>
          <a:p>
            <a:pPr/>
            <a:r>
              <a:rPr u="sng">
                <a:hlinkClick r:id="rId3" invalidUrl="" action="" tgtFrame="" tooltip="" history="1" highlightClick="0" endSnd="0"/>
              </a:rPr>
              <a:t>shopadvisors.de</a:t>
            </a:r>
            <a:r>
              <a:t>: E-commerce optimization and monitoring tools for increase of sales</a:t>
            </a:r>
          </a:p>
        </p:txBody>
      </p:sp>
      <p:sp>
        <p:nvSpPr>
          <p:cNvPr id="1042" name="Slide Number"/>
          <p:cNvSpPr txBox="1"/>
          <p:nvPr>
            <p:ph type="sldNum" sz="quarter" idx="2"/>
          </p:nvPr>
        </p:nvSpPr>
        <p:spPr>
          <a:xfrm>
            <a:off x="23805591" y="12738100"/>
            <a:ext cx="238456"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43" name="Image" descr="Image"/>
          <p:cNvPicPr>
            <a:picLocks noChangeAspect="1"/>
          </p:cNvPicPr>
          <p:nvPr/>
        </p:nvPicPr>
        <p:blipFill>
          <a:blip r:embed="rId4">
            <a:extLst/>
          </a:blip>
          <a:stretch>
            <a:fillRect/>
          </a:stretch>
        </p:blipFill>
        <p:spPr>
          <a:xfrm>
            <a:off x="13620750" y="7900251"/>
            <a:ext cx="3804047" cy="3804048"/>
          </a:xfrm>
          <a:prstGeom prst="rect">
            <a:avLst/>
          </a:prstGeom>
          <a:ln w="12700">
            <a:miter lim="400000"/>
          </a:ln>
        </p:spPr>
      </p:pic>
      <p:pic>
        <p:nvPicPr>
          <p:cNvPr id="1044" name="Image" descr="Image"/>
          <p:cNvPicPr>
            <a:picLocks noChangeAspect="1"/>
          </p:cNvPicPr>
          <p:nvPr/>
        </p:nvPicPr>
        <p:blipFill>
          <a:blip r:embed="rId5">
            <a:extLst/>
          </a:blip>
          <a:stretch>
            <a:fillRect/>
          </a:stretch>
        </p:blipFill>
        <p:spPr>
          <a:xfrm>
            <a:off x="5584031" y="9049660"/>
            <a:ext cx="6773537" cy="1505232"/>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46" name="Sample Production Deployment"/>
          <p:cNvSpPr txBox="1"/>
          <p:nvPr>
            <p:ph type="title"/>
          </p:nvPr>
        </p:nvSpPr>
        <p:spPr>
          <a:prstGeom prst="rect">
            <a:avLst/>
          </a:prstGeom>
        </p:spPr>
        <p:txBody>
          <a:bodyPr/>
          <a:lstStyle/>
          <a:p>
            <a:pPr/>
            <a:r>
              <a:t>Sample Production Deployment</a:t>
            </a:r>
          </a:p>
        </p:txBody>
      </p:sp>
      <p:sp>
        <p:nvSpPr>
          <p:cNvPr id="1047" name="Slide Number"/>
          <p:cNvSpPr txBox="1"/>
          <p:nvPr>
            <p:ph type="sldNum" sz="quarter" idx="2"/>
          </p:nvPr>
        </p:nvSpPr>
        <p:spPr>
          <a:xfrm>
            <a:off x="23805591" y="12738100"/>
            <a:ext cx="238456"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48" name="Square"/>
          <p:cNvSpPr/>
          <p:nvPr/>
        </p:nvSpPr>
        <p:spPr>
          <a:xfrm>
            <a:off x="8232263" y="4343544"/>
            <a:ext cx="2500313" cy="2500314"/>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grpSp>
        <p:nvGrpSpPr>
          <p:cNvPr id="1052" name="Group"/>
          <p:cNvGrpSpPr/>
          <p:nvPr/>
        </p:nvGrpSpPr>
        <p:grpSpPr>
          <a:xfrm>
            <a:off x="5397087" y="4343544"/>
            <a:ext cx="2500314" cy="2500314"/>
            <a:chOff x="0" y="0"/>
            <a:chExt cx="2500312" cy="2500312"/>
          </a:xfrm>
        </p:grpSpPr>
        <p:sp>
          <p:nvSpPr>
            <p:cNvPr id="1049" name="Square"/>
            <p:cNvSpPr/>
            <p:nvPr/>
          </p:nvSpPr>
          <p:spPr>
            <a:xfrm>
              <a:off x="0" y="0"/>
              <a:ext cx="2500313" cy="2500313"/>
            </a:xfrm>
            <a:prstGeom prst="rect">
              <a:avLst/>
            </a:prstGeom>
            <a:solidFill>
              <a:schemeClr val="accent3"/>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t">
              <a:noAutofit/>
            </a:bodyPr>
            <a:lstStyle/>
            <a:p>
              <a:pPr algn="l" defTabSz="584200">
                <a:defRPr b="1" sz="3200">
                  <a:solidFill>
                    <a:srgbClr val="FFFFFF"/>
                  </a:solidFill>
                  <a:latin typeface="Helvetica"/>
                  <a:ea typeface="Helvetica"/>
                  <a:cs typeface="Helvetica"/>
                  <a:sym typeface="Helvetica"/>
                </a:defRPr>
              </a:pPr>
            </a:p>
          </p:txBody>
        </p:sp>
        <p:sp>
          <p:nvSpPr>
            <p:cNvPr id="1050" name="32 Core…"/>
            <p:cNvSpPr txBox="1"/>
            <p:nvPr/>
          </p:nvSpPr>
          <p:spPr>
            <a:xfrm>
              <a:off x="75402" y="82405"/>
              <a:ext cx="2230857" cy="1006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defTabSz="584200">
                <a:defRPr sz="2800"/>
              </a:pPr>
              <a:r>
                <a:t>32 Core</a:t>
              </a:r>
            </a:p>
            <a:p>
              <a:pPr algn="l" defTabSz="584200">
                <a:defRPr sz="2800"/>
              </a:pPr>
              <a:r>
                <a:t>160 GB RAM</a:t>
              </a:r>
            </a:p>
          </p:txBody>
        </p:sp>
        <p:pic>
          <p:nvPicPr>
            <p:cNvPr id="1051" name="Image" descr="Image"/>
            <p:cNvPicPr>
              <a:picLocks noChangeAspect="1"/>
            </p:cNvPicPr>
            <p:nvPr/>
          </p:nvPicPr>
          <p:blipFill>
            <a:blip r:embed="rId2">
              <a:extLst/>
            </a:blip>
            <a:stretch>
              <a:fillRect/>
            </a:stretch>
          </p:blipFill>
          <p:spPr>
            <a:xfrm>
              <a:off x="1462265" y="1103564"/>
              <a:ext cx="1021232" cy="1321595"/>
            </a:xfrm>
            <a:prstGeom prst="rect">
              <a:avLst/>
            </a:prstGeom>
            <a:ln w="12700" cap="flat">
              <a:noFill/>
              <a:miter lim="400000"/>
            </a:ln>
            <a:effectLst/>
          </p:spPr>
        </p:pic>
      </p:grpSp>
      <p:sp>
        <p:nvSpPr>
          <p:cNvPr id="1053" name="Square"/>
          <p:cNvSpPr/>
          <p:nvPr/>
        </p:nvSpPr>
        <p:spPr>
          <a:xfrm>
            <a:off x="11067439" y="4343544"/>
            <a:ext cx="2500313" cy="2500314"/>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1054" name="Square"/>
          <p:cNvSpPr/>
          <p:nvPr/>
        </p:nvSpPr>
        <p:spPr>
          <a:xfrm>
            <a:off x="13917041" y="4343544"/>
            <a:ext cx="2500314" cy="2500314"/>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1055" name="Square"/>
          <p:cNvSpPr/>
          <p:nvPr/>
        </p:nvSpPr>
        <p:spPr>
          <a:xfrm>
            <a:off x="16754606" y="4343544"/>
            <a:ext cx="2500314" cy="2500314"/>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1056" name="Square"/>
          <p:cNvSpPr/>
          <p:nvPr/>
        </p:nvSpPr>
        <p:spPr>
          <a:xfrm>
            <a:off x="8232263" y="7169042"/>
            <a:ext cx="2500313" cy="2500313"/>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1057" name="Square"/>
          <p:cNvSpPr/>
          <p:nvPr/>
        </p:nvSpPr>
        <p:spPr>
          <a:xfrm>
            <a:off x="11067439" y="7169042"/>
            <a:ext cx="2500313" cy="2500313"/>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1058" name="Square"/>
          <p:cNvSpPr/>
          <p:nvPr/>
        </p:nvSpPr>
        <p:spPr>
          <a:xfrm>
            <a:off x="13917041" y="7169042"/>
            <a:ext cx="2500314" cy="2500313"/>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1059" name="Square"/>
          <p:cNvSpPr/>
          <p:nvPr/>
        </p:nvSpPr>
        <p:spPr>
          <a:xfrm>
            <a:off x="16754606" y="7169042"/>
            <a:ext cx="2500314" cy="2500313"/>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sp>
        <p:nvSpPr>
          <p:cNvPr id="1060" name="Square"/>
          <p:cNvSpPr/>
          <p:nvPr/>
        </p:nvSpPr>
        <p:spPr>
          <a:xfrm>
            <a:off x="5397733" y="7169042"/>
            <a:ext cx="2500314" cy="2500313"/>
          </a:xfrm>
          <a:prstGeom prst="rect">
            <a:avLst/>
          </a:prstGeom>
          <a:solidFill>
            <a:schemeClr val="accent3"/>
          </a:solidFill>
          <a:ln w="12700">
            <a:miter lim="400000"/>
          </a:ln>
          <a:effectLst>
            <a:outerShdw sx="100000" sy="100000" kx="0" ky="0" algn="b" rotWithShape="0" blurRad="50800" dist="25400" dir="5400000">
              <a:srgbClr val="000000">
                <a:alpha val="50000"/>
              </a:srgbClr>
            </a:outerShdw>
          </a:effectLst>
        </p:spPr>
        <p:txBody>
          <a:bodyPr lIns="71437" tIns="71437" rIns="71437" bIns="71437"/>
          <a:lstStyle/>
          <a:p>
            <a:pPr algn="l" defTabSz="584200">
              <a:defRPr b="1" sz="3200">
                <a:solidFill>
                  <a:srgbClr val="FFFFFF"/>
                </a:solidFill>
                <a:latin typeface="Helvetica"/>
                <a:ea typeface="Helvetica"/>
                <a:cs typeface="Helvetica"/>
                <a:sym typeface="Helvetica"/>
              </a:defRPr>
            </a:pPr>
          </a:p>
        </p:txBody>
      </p:sp>
      <p:grpSp>
        <p:nvGrpSpPr>
          <p:cNvPr id="1178" name="Group"/>
          <p:cNvGrpSpPr/>
          <p:nvPr/>
        </p:nvGrpSpPr>
        <p:grpSpPr>
          <a:xfrm>
            <a:off x="5608613" y="4681379"/>
            <a:ext cx="13435427" cy="4650142"/>
            <a:chOff x="0" y="0"/>
            <a:chExt cx="13435426" cy="4650140"/>
          </a:xfrm>
        </p:grpSpPr>
        <p:sp>
          <p:nvSpPr>
            <p:cNvPr id="1061" name="Rectangle"/>
            <p:cNvSpPr/>
            <p:nvPr/>
          </p:nvSpPr>
          <p:spPr>
            <a:xfrm>
              <a:off x="2834529" y="357187"/>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62" name="Rectangle"/>
            <p:cNvSpPr/>
            <p:nvPr/>
          </p:nvSpPr>
          <p:spPr>
            <a:xfrm>
              <a:off x="3013123" y="535781"/>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63" name="Rectangle"/>
            <p:cNvSpPr/>
            <p:nvPr/>
          </p:nvSpPr>
          <p:spPr>
            <a:xfrm>
              <a:off x="3191717" y="714375"/>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64" name="Rectangle"/>
            <p:cNvSpPr/>
            <p:nvPr/>
          </p:nvSpPr>
          <p:spPr>
            <a:xfrm>
              <a:off x="3370310" y="892968"/>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65" name="Rectangle"/>
            <p:cNvSpPr/>
            <p:nvPr/>
          </p:nvSpPr>
          <p:spPr>
            <a:xfrm>
              <a:off x="3548904" y="1071562"/>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66" name="Rectangle"/>
            <p:cNvSpPr/>
            <p:nvPr/>
          </p:nvSpPr>
          <p:spPr>
            <a:xfrm>
              <a:off x="3013123" y="0"/>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67" name="Rectangle"/>
            <p:cNvSpPr/>
            <p:nvPr/>
          </p:nvSpPr>
          <p:spPr>
            <a:xfrm>
              <a:off x="3191717" y="178593"/>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68" name="Rectangle"/>
            <p:cNvSpPr/>
            <p:nvPr/>
          </p:nvSpPr>
          <p:spPr>
            <a:xfrm>
              <a:off x="3370310" y="357187"/>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69" name="Rectangle"/>
            <p:cNvSpPr/>
            <p:nvPr/>
          </p:nvSpPr>
          <p:spPr>
            <a:xfrm>
              <a:off x="3548904" y="535781"/>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70" name="Rectangle"/>
            <p:cNvSpPr/>
            <p:nvPr/>
          </p:nvSpPr>
          <p:spPr>
            <a:xfrm>
              <a:off x="3727498" y="714375"/>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71" name="Rectangle"/>
            <p:cNvSpPr/>
            <p:nvPr/>
          </p:nvSpPr>
          <p:spPr>
            <a:xfrm>
              <a:off x="3906091" y="892968"/>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72" name="Rectangle"/>
            <p:cNvSpPr/>
            <p:nvPr/>
          </p:nvSpPr>
          <p:spPr>
            <a:xfrm>
              <a:off x="4084685" y="1071562"/>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73" name="Rectangle"/>
            <p:cNvSpPr/>
            <p:nvPr/>
          </p:nvSpPr>
          <p:spPr>
            <a:xfrm>
              <a:off x="4230347" y="1234250"/>
              <a:ext cx="537075" cy="427706"/>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sp>
          <p:nvSpPr>
            <p:cNvPr id="1074" name="Rectangle"/>
            <p:cNvSpPr/>
            <p:nvPr/>
          </p:nvSpPr>
          <p:spPr>
            <a:xfrm>
              <a:off x="5669705" y="357187"/>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75" name="Rectangle"/>
            <p:cNvSpPr/>
            <p:nvPr/>
          </p:nvSpPr>
          <p:spPr>
            <a:xfrm>
              <a:off x="5848299" y="535781"/>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76" name="Rectangle"/>
            <p:cNvSpPr/>
            <p:nvPr/>
          </p:nvSpPr>
          <p:spPr>
            <a:xfrm>
              <a:off x="6026892" y="714375"/>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77" name="Rectangle"/>
            <p:cNvSpPr/>
            <p:nvPr/>
          </p:nvSpPr>
          <p:spPr>
            <a:xfrm>
              <a:off x="6205486" y="892968"/>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78" name="Rectangle"/>
            <p:cNvSpPr/>
            <p:nvPr/>
          </p:nvSpPr>
          <p:spPr>
            <a:xfrm>
              <a:off x="6384080" y="1071562"/>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79" name="Rectangle"/>
            <p:cNvSpPr/>
            <p:nvPr/>
          </p:nvSpPr>
          <p:spPr>
            <a:xfrm>
              <a:off x="5848299" y="0"/>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80" name="Rectangle"/>
            <p:cNvSpPr/>
            <p:nvPr/>
          </p:nvSpPr>
          <p:spPr>
            <a:xfrm>
              <a:off x="6026892" y="178593"/>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81" name="Rectangle"/>
            <p:cNvSpPr/>
            <p:nvPr/>
          </p:nvSpPr>
          <p:spPr>
            <a:xfrm>
              <a:off x="6205486" y="357187"/>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82" name="Rectangle"/>
            <p:cNvSpPr/>
            <p:nvPr/>
          </p:nvSpPr>
          <p:spPr>
            <a:xfrm>
              <a:off x="6384080" y="535781"/>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83" name="Rectangle"/>
            <p:cNvSpPr/>
            <p:nvPr/>
          </p:nvSpPr>
          <p:spPr>
            <a:xfrm>
              <a:off x="6562673" y="714375"/>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84" name="Rectangle"/>
            <p:cNvSpPr/>
            <p:nvPr/>
          </p:nvSpPr>
          <p:spPr>
            <a:xfrm>
              <a:off x="6741267" y="892968"/>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85" name="Rectangle"/>
            <p:cNvSpPr/>
            <p:nvPr/>
          </p:nvSpPr>
          <p:spPr>
            <a:xfrm>
              <a:off x="6919861" y="1071562"/>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86" name="Rectangle"/>
            <p:cNvSpPr/>
            <p:nvPr/>
          </p:nvSpPr>
          <p:spPr>
            <a:xfrm>
              <a:off x="7065523" y="1234250"/>
              <a:ext cx="537075" cy="427706"/>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sp>
          <p:nvSpPr>
            <p:cNvPr id="1087" name="Rectangle"/>
            <p:cNvSpPr/>
            <p:nvPr/>
          </p:nvSpPr>
          <p:spPr>
            <a:xfrm>
              <a:off x="8519307" y="357187"/>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88" name="Rectangle"/>
            <p:cNvSpPr/>
            <p:nvPr/>
          </p:nvSpPr>
          <p:spPr>
            <a:xfrm>
              <a:off x="8697900" y="535781"/>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89" name="Rectangle"/>
            <p:cNvSpPr/>
            <p:nvPr/>
          </p:nvSpPr>
          <p:spPr>
            <a:xfrm>
              <a:off x="8876494" y="714375"/>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90" name="Rectangle"/>
            <p:cNvSpPr/>
            <p:nvPr/>
          </p:nvSpPr>
          <p:spPr>
            <a:xfrm>
              <a:off x="9055088" y="892968"/>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91" name="Rectangle"/>
            <p:cNvSpPr/>
            <p:nvPr/>
          </p:nvSpPr>
          <p:spPr>
            <a:xfrm>
              <a:off x="9233682" y="1071562"/>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92" name="Rectangle"/>
            <p:cNvSpPr/>
            <p:nvPr/>
          </p:nvSpPr>
          <p:spPr>
            <a:xfrm>
              <a:off x="8697900" y="0"/>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93" name="Rectangle"/>
            <p:cNvSpPr/>
            <p:nvPr/>
          </p:nvSpPr>
          <p:spPr>
            <a:xfrm>
              <a:off x="8876494" y="178593"/>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94" name="Rectangle"/>
            <p:cNvSpPr/>
            <p:nvPr/>
          </p:nvSpPr>
          <p:spPr>
            <a:xfrm>
              <a:off x="9055088" y="357187"/>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95" name="Rectangle"/>
            <p:cNvSpPr/>
            <p:nvPr/>
          </p:nvSpPr>
          <p:spPr>
            <a:xfrm>
              <a:off x="9233682" y="535781"/>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96" name="Rectangle"/>
            <p:cNvSpPr/>
            <p:nvPr/>
          </p:nvSpPr>
          <p:spPr>
            <a:xfrm>
              <a:off x="9412275" y="714375"/>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97" name="Rectangle"/>
            <p:cNvSpPr/>
            <p:nvPr/>
          </p:nvSpPr>
          <p:spPr>
            <a:xfrm>
              <a:off x="9590869" y="892968"/>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98" name="Rectangle"/>
            <p:cNvSpPr/>
            <p:nvPr/>
          </p:nvSpPr>
          <p:spPr>
            <a:xfrm>
              <a:off x="9769463" y="1071562"/>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099" name="Rectangle"/>
            <p:cNvSpPr/>
            <p:nvPr/>
          </p:nvSpPr>
          <p:spPr>
            <a:xfrm>
              <a:off x="9915125" y="1234250"/>
              <a:ext cx="537075" cy="427706"/>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sp>
          <p:nvSpPr>
            <p:cNvPr id="1100" name="Rectangle"/>
            <p:cNvSpPr/>
            <p:nvPr/>
          </p:nvSpPr>
          <p:spPr>
            <a:xfrm>
              <a:off x="11356872" y="357187"/>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01" name="Rectangle"/>
            <p:cNvSpPr/>
            <p:nvPr/>
          </p:nvSpPr>
          <p:spPr>
            <a:xfrm>
              <a:off x="11535466" y="535781"/>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02" name="Rectangle"/>
            <p:cNvSpPr/>
            <p:nvPr/>
          </p:nvSpPr>
          <p:spPr>
            <a:xfrm>
              <a:off x="11714060" y="714375"/>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03" name="Rectangle"/>
            <p:cNvSpPr/>
            <p:nvPr/>
          </p:nvSpPr>
          <p:spPr>
            <a:xfrm>
              <a:off x="11892653" y="892968"/>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04" name="Rectangle"/>
            <p:cNvSpPr/>
            <p:nvPr/>
          </p:nvSpPr>
          <p:spPr>
            <a:xfrm>
              <a:off x="12071247" y="1071562"/>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05" name="Rectangle"/>
            <p:cNvSpPr/>
            <p:nvPr/>
          </p:nvSpPr>
          <p:spPr>
            <a:xfrm>
              <a:off x="11535466" y="0"/>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06" name="Rectangle"/>
            <p:cNvSpPr/>
            <p:nvPr/>
          </p:nvSpPr>
          <p:spPr>
            <a:xfrm>
              <a:off x="11714060" y="178593"/>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07" name="Rectangle"/>
            <p:cNvSpPr/>
            <p:nvPr/>
          </p:nvSpPr>
          <p:spPr>
            <a:xfrm>
              <a:off x="11892653" y="357187"/>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08" name="Rectangle"/>
            <p:cNvSpPr/>
            <p:nvPr/>
          </p:nvSpPr>
          <p:spPr>
            <a:xfrm>
              <a:off x="12071247" y="535781"/>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09" name="Rectangle"/>
            <p:cNvSpPr/>
            <p:nvPr/>
          </p:nvSpPr>
          <p:spPr>
            <a:xfrm>
              <a:off x="12249841" y="714375"/>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10" name="Rectangle"/>
            <p:cNvSpPr/>
            <p:nvPr/>
          </p:nvSpPr>
          <p:spPr>
            <a:xfrm>
              <a:off x="12428435" y="892968"/>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11" name="Rectangle"/>
            <p:cNvSpPr/>
            <p:nvPr/>
          </p:nvSpPr>
          <p:spPr>
            <a:xfrm>
              <a:off x="12607028" y="1071562"/>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12" name="Rectangle"/>
            <p:cNvSpPr/>
            <p:nvPr/>
          </p:nvSpPr>
          <p:spPr>
            <a:xfrm>
              <a:off x="12752691" y="1234250"/>
              <a:ext cx="537075" cy="427706"/>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sp>
          <p:nvSpPr>
            <p:cNvPr id="1113" name="Rectangle"/>
            <p:cNvSpPr/>
            <p:nvPr/>
          </p:nvSpPr>
          <p:spPr>
            <a:xfrm>
              <a:off x="2834529" y="3182685"/>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14" name="Rectangle"/>
            <p:cNvSpPr/>
            <p:nvPr/>
          </p:nvSpPr>
          <p:spPr>
            <a:xfrm>
              <a:off x="3013123" y="3361278"/>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15" name="Rectangle"/>
            <p:cNvSpPr/>
            <p:nvPr/>
          </p:nvSpPr>
          <p:spPr>
            <a:xfrm>
              <a:off x="3191717" y="3539872"/>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16" name="Rectangle"/>
            <p:cNvSpPr/>
            <p:nvPr/>
          </p:nvSpPr>
          <p:spPr>
            <a:xfrm>
              <a:off x="3370310" y="3718466"/>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17" name="Rectangle"/>
            <p:cNvSpPr/>
            <p:nvPr/>
          </p:nvSpPr>
          <p:spPr>
            <a:xfrm>
              <a:off x="3548904" y="3897060"/>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18" name="Rectangle"/>
            <p:cNvSpPr/>
            <p:nvPr/>
          </p:nvSpPr>
          <p:spPr>
            <a:xfrm>
              <a:off x="3013123" y="2825497"/>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19" name="Rectangle"/>
            <p:cNvSpPr/>
            <p:nvPr/>
          </p:nvSpPr>
          <p:spPr>
            <a:xfrm>
              <a:off x="3191717" y="3004091"/>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20" name="Rectangle"/>
            <p:cNvSpPr/>
            <p:nvPr/>
          </p:nvSpPr>
          <p:spPr>
            <a:xfrm>
              <a:off x="3370310" y="3182685"/>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21" name="Rectangle"/>
            <p:cNvSpPr/>
            <p:nvPr/>
          </p:nvSpPr>
          <p:spPr>
            <a:xfrm>
              <a:off x="3548904" y="3361278"/>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22" name="Rectangle"/>
            <p:cNvSpPr/>
            <p:nvPr/>
          </p:nvSpPr>
          <p:spPr>
            <a:xfrm>
              <a:off x="3727498" y="3539872"/>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23" name="Rectangle"/>
            <p:cNvSpPr/>
            <p:nvPr/>
          </p:nvSpPr>
          <p:spPr>
            <a:xfrm>
              <a:off x="3906091" y="3718466"/>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24" name="Rectangle"/>
            <p:cNvSpPr/>
            <p:nvPr/>
          </p:nvSpPr>
          <p:spPr>
            <a:xfrm>
              <a:off x="4084685" y="3897060"/>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25" name="Rectangle"/>
            <p:cNvSpPr/>
            <p:nvPr/>
          </p:nvSpPr>
          <p:spPr>
            <a:xfrm>
              <a:off x="4230347" y="4059747"/>
              <a:ext cx="537075" cy="427707"/>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sp>
          <p:nvSpPr>
            <p:cNvPr id="1126" name="Rectangle"/>
            <p:cNvSpPr/>
            <p:nvPr/>
          </p:nvSpPr>
          <p:spPr>
            <a:xfrm>
              <a:off x="5669705" y="3182685"/>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27" name="Rectangle"/>
            <p:cNvSpPr/>
            <p:nvPr/>
          </p:nvSpPr>
          <p:spPr>
            <a:xfrm>
              <a:off x="5848299" y="3361278"/>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28" name="Rectangle"/>
            <p:cNvSpPr/>
            <p:nvPr/>
          </p:nvSpPr>
          <p:spPr>
            <a:xfrm>
              <a:off x="6026892" y="3539872"/>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29" name="Rectangle"/>
            <p:cNvSpPr/>
            <p:nvPr/>
          </p:nvSpPr>
          <p:spPr>
            <a:xfrm>
              <a:off x="6205486" y="3718466"/>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30" name="Rectangle"/>
            <p:cNvSpPr/>
            <p:nvPr/>
          </p:nvSpPr>
          <p:spPr>
            <a:xfrm>
              <a:off x="6384080" y="3897060"/>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31" name="Rectangle"/>
            <p:cNvSpPr/>
            <p:nvPr/>
          </p:nvSpPr>
          <p:spPr>
            <a:xfrm>
              <a:off x="5848299" y="2825497"/>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32" name="Rectangle"/>
            <p:cNvSpPr/>
            <p:nvPr/>
          </p:nvSpPr>
          <p:spPr>
            <a:xfrm>
              <a:off x="6026892" y="3004091"/>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33" name="Rectangle"/>
            <p:cNvSpPr/>
            <p:nvPr/>
          </p:nvSpPr>
          <p:spPr>
            <a:xfrm>
              <a:off x="6205486" y="3182685"/>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34" name="Rectangle"/>
            <p:cNvSpPr/>
            <p:nvPr/>
          </p:nvSpPr>
          <p:spPr>
            <a:xfrm>
              <a:off x="6384080" y="3361278"/>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35" name="Rectangle"/>
            <p:cNvSpPr/>
            <p:nvPr/>
          </p:nvSpPr>
          <p:spPr>
            <a:xfrm>
              <a:off x="6562673" y="3539872"/>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36" name="Rectangle"/>
            <p:cNvSpPr/>
            <p:nvPr/>
          </p:nvSpPr>
          <p:spPr>
            <a:xfrm>
              <a:off x="6741267" y="3718466"/>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37" name="Rectangle"/>
            <p:cNvSpPr/>
            <p:nvPr/>
          </p:nvSpPr>
          <p:spPr>
            <a:xfrm>
              <a:off x="6919861" y="3897060"/>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38" name="Rectangle"/>
            <p:cNvSpPr/>
            <p:nvPr/>
          </p:nvSpPr>
          <p:spPr>
            <a:xfrm>
              <a:off x="7065523" y="4059747"/>
              <a:ext cx="537075" cy="427707"/>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sp>
          <p:nvSpPr>
            <p:cNvPr id="1139" name="Rectangle"/>
            <p:cNvSpPr/>
            <p:nvPr/>
          </p:nvSpPr>
          <p:spPr>
            <a:xfrm>
              <a:off x="8519307" y="3182685"/>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40" name="Rectangle"/>
            <p:cNvSpPr/>
            <p:nvPr/>
          </p:nvSpPr>
          <p:spPr>
            <a:xfrm>
              <a:off x="8697900" y="3361278"/>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41" name="Rectangle"/>
            <p:cNvSpPr/>
            <p:nvPr/>
          </p:nvSpPr>
          <p:spPr>
            <a:xfrm>
              <a:off x="8876494" y="3539872"/>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42" name="Rectangle"/>
            <p:cNvSpPr/>
            <p:nvPr/>
          </p:nvSpPr>
          <p:spPr>
            <a:xfrm>
              <a:off x="9055088" y="3718466"/>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43" name="Rectangle"/>
            <p:cNvSpPr/>
            <p:nvPr/>
          </p:nvSpPr>
          <p:spPr>
            <a:xfrm>
              <a:off x="9233682" y="3897060"/>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44" name="Rectangle"/>
            <p:cNvSpPr/>
            <p:nvPr/>
          </p:nvSpPr>
          <p:spPr>
            <a:xfrm>
              <a:off x="8697900" y="2825497"/>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45" name="Rectangle"/>
            <p:cNvSpPr/>
            <p:nvPr/>
          </p:nvSpPr>
          <p:spPr>
            <a:xfrm>
              <a:off x="8876494" y="3004091"/>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46" name="Rectangle"/>
            <p:cNvSpPr/>
            <p:nvPr/>
          </p:nvSpPr>
          <p:spPr>
            <a:xfrm>
              <a:off x="9055088" y="3182685"/>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47" name="Rectangle"/>
            <p:cNvSpPr/>
            <p:nvPr/>
          </p:nvSpPr>
          <p:spPr>
            <a:xfrm>
              <a:off x="9233682" y="3361278"/>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48" name="Rectangle"/>
            <p:cNvSpPr/>
            <p:nvPr/>
          </p:nvSpPr>
          <p:spPr>
            <a:xfrm>
              <a:off x="9412275" y="3539872"/>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49" name="Rectangle"/>
            <p:cNvSpPr/>
            <p:nvPr/>
          </p:nvSpPr>
          <p:spPr>
            <a:xfrm>
              <a:off x="9590869" y="3718466"/>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50" name="Rectangle"/>
            <p:cNvSpPr/>
            <p:nvPr/>
          </p:nvSpPr>
          <p:spPr>
            <a:xfrm>
              <a:off x="9769463" y="3897060"/>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51" name="Rectangle"/>
            <p:cNvSpPr/>
            <p:nvPr/>
          </p:nvSpPr>
          <p:spPr>
            <a:xfrm>
              <a:off x="9915125" y="4059747"/>
              <a:ext cx="537075" cy="427707"/>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sp>
          <p:nvSpPr>
            <p:cNvPr id="1152" name="Rectangle"/>
            <p:cNvSpPr/>
            <p:nvPr/>
          </p:nvSpPr>
          <p:spPr>
            <a:xfrm>
              <a:off x="11356872" y="3182685"/>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53" name="Rectangle"/>
            <p:cNvSpPr/>
            <p:nvPr/>
          </p:nvSpPr>
          <p:spPr>
            <a:xfrm>
              <a:off x="11535466" y="3361278"/>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54" name="Rectangle"/>
            <p:cNvSpPr/>
            <p:nvPr/>
          </p:nvSpPr>
          <p:spPr>
            <a:xfrm>
              <a:off x="11714060" y="3539872"/>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55" name="Rectangle"/>
            <p:cNvSpPr/>
            <p:nvPr/>
          </p:nvSpPr>
          <p:spPr>
            <a:xfrm>
              <a:off x="11892653" y="3718466"/>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56" name="Rectangle"/>
            <p:cNvSpPr/>
            <p:nvPr/>
          </p:nvSpPr>
          <p:spPr>
            <a:xfrm>
              <a:off x="12071247" y="3897060"/>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57" name="Rectangle"/>
            <p:cNvSpPr/>
            <p:nvPr/>
          </p:nvSpPr>
          <p:spPr>
            <a:xfrm>
              <a:off x="11535466" y="2825497"/>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58" name="Rectangle"/>
            <p:cNvSpPr/>
            <p:nvPr/>
          </p:nvSpPr>
          <p:spPr>
            <a:xfrm>
              <a:off x="11714060" y="3004091"/>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59" name="Rectangle"/>
            <p:cNvSpPr/>
            <p:nvPr/>
          </p:nvSpPr>
          <p:spPr>
            <a:xfrm>
              <a:off x="11892653" y="3182685"/>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60" name="Rectangle"/>
            <p:cNvSpPr/>
            <p:nvPr/>
          </p:nvSpPr>
          <p:spPr>
            <a:xfrm>
              <a:off x="12071247" y="3361278"/>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61" name="Rectangle"/>
            <p:cNvSpPr/>
            <p:nvPr/>
          </p:nvSpPr>
          <p:spPr>
            <a:xfrm>
              <a:off x="12249841" y="3539872"/>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62" name="Rectangle"/>
            <p:cNvSpPr/>
            <p:nvPr/>
          </p:nvSpPr>
          <p:spPr>
            <a:xfrm>
              <a:off x="12428435" y="3718466"/>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63" name="Rectangle"/>
            <p:cNvSpPr/>
            <p:nvPr/>
          </p:nvSpPr>
          <p:spPr>
            <a:xfrm>
              <a:off x="12607028" y="3897060"/>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64" name="Rectangle"/>
            <p:cNvSpPr/>
            <p:nvPr/>
          </p:nvSpPr>
          <p:spPr>
            <a:xfrm>
              <a:off x="12752691" y="4059747"/>
              <a:ext cx="537075" cy="427707"/>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sp>
          <p:nvSpPr>
            <p:cNvPr id="1165" name="Rectangle"/>
            <p:cNvSpPr/>
            <p:nvPr/>
          </p:nvSpPr>
          <p:spPr>
            <a:xfrm>
              <a:off x="0" y="3182685"/>
              <a:ext cx="828398"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66" name="Rectangle"/>
            <p:cNvSpPr/>
            <p:nvPr/>
          </p:nvSpPr>
          <p:spPr>
            <a:xfrm>
              <a:off x="178593" y="3361278"/>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67" name="Rectangle"/>
            <p:cNvSpPr/>
            <p:nvPr/>
          </p:nvSpPr>
          <p:spPr>
            <a:xfrm>
              <a:off x="357187" y="3539872"/>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68" name="Rectangle"/>
            <p:cNvSpPr/>
            <p:nvPr/>
          </p:nvSpPr>
          <p:spPr>
            <a:xfrm>
              <a:off x="535781" y="3718466"/>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69" name="Rectangle"/>
            <p:cNvSpPr/>
            <p:nvPr/>
          </p:nvSpPr>
          <p:spPr>
            <a:xfrm>
              <a:off x="714375" y="3897060"/>
              <a:ext cx="828398"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70" name="Rectangle"/>
            <p:cNvSpPr/>
            <p:nvPr/>
          </p:nvSpPr>
          <p:spPr>
            <a:xfrm>
              <a:off x="178593" y="2825497"/>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71" name="Rectangle"/>
            <p:cNvSpPr/>
            <p:nvPr/>
          </p:nvSpPr>
          <p:spPr>
            <a:xfrm>
              <a:off x="357187" y="3004091"/>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72" name="Rectangle"/>
            <p:cNvSpPr/>
            <p:nvPr/>
          </p:nvSpPr>
          <p:spPr>
            <a:xfrm>
              <a:off x="535781" y="3182685"/>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73" name="Rectangle"/>
            <p:cNvSpPr/>
            <p:nvPr/>
          </p:nvSpPr>
          <p:spPr>
            <a:xfrm>
              <a:off x="714375" y="3361278"/>
              <a:ext cx="828398"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74" name="Rectangle"/>
            <p:cNvSpPr/>
            <p:nvPr/>
          </p:nvSpPr>
          <p:spPr>
            <a:xfrm>
              <a:off x="892968" y="3539872"/>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75" name="Rectangle"/>
            <p:cNvSpPr/>
            <p:nvPr/>
          </p:nvSpPr>
          <p:spPr>
            <a:xfrm>
              <a:off x="1071561" y="3718466"/>
              <a:ext cx="828399" cy="753082"/>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76" name="Rectangle"/>
            <p:cNvSpPr/>
            <p:nvPr/>
          </p:nvSpPr>
          <p:spPr>
            <a:xfrm>
              <a:off x="1250155" y="3897060"/>
              <a:ext cx="828399" cy="753081"/>
            </a:xfrm>
            <a:prstGeom prst="rect">
              <a:avLst/>
            </a:prstGeom>
            <a:solidFill>
              <a:schemeClr val="accent4"/>
            </a:solidFill>
            <a:ln w="25400" cap="flat">
              <a:solidFill>
                <a:srgbClr val="000000"/>
              </a:solidFill>
              <a:prstDash val="solid"/>
              <a:miter lim="400000"/>
            </a:ln>
            <a:effectLst/>
          </p:spPr>
          <p:txBody>
            <a:bodyPr wrap="square" lIns="71437" tIns="71437" rIns="71437" bIns="71437" numCol="1" anchor="b">
              <a:noAutofit/>
            </a:bodyPr>
            <a:lstStyle/>
            <a:p>
              <a:pPr defTabSz="584200">
                <a:defRPr b="1" sz="2400">
                  <a:solidFill>
                    <a:srgbClr val="FFFFFF"/>
                  </a:solidFill>
                  <a:latin typeface="Helvetica"/>
                  <a:ea typeface="Helvetica"/>
                  <a:cs typeface="Helvetica"/>
                  <a:sym typeface="Helvetica"/>
                </a:defRPr>
              </a:pPr>
            </a:p>
          </p:txBody>
        </p:sp>
        <p:sp>
          <p:nvSpPr>
            <p:cNvPr id="1177" name="Rectangle"/>
            <p:cNvSpPr/>
            <p:nvPr/>
          </p:nvSpPr>
          <p:spPr>
            <a:xfrm>
              <a:off x="1395817" y="4059747"/>
              <a:ext cx="537075" cy="427707"/>
            </a:xfrm>
            <a:prstGeom prst="rect">
              <a:avLst/>
            </a:prstGeom>
            <a:solidFill>
              <a:schemeClr val="accent2"/>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584200">
                <a:defRPr b="1" sz="2000">
                  <a:solidFill>
                    <a:srgbClr val="FFFFFF"/>
                  </a:solidFill>
                  <a:latin typeface="Helvetica"/>
                  <a:ea typeface="Helvetica"/>
                  <a:cs typeface="Helvetica"/>
                  <a:sym typeface="Helvetica"/>
                </a:defRPr>
              </a:pPr>
            </a:p>
          </p:txBody>
        </p:sp>
      </p:grpSp>
      <p:graphicFrame>
        <p:nvGraphicFramePr>
          <p:cNvPr id="1179" name="Table"/>
          <p:cNvGraphicFramePr/>
          <p:nvPr/>
        </p:nvGraphicFramePr>
        <p:xfrm>
          <a:off x="8165144" y="10774399"/>
          <a:ext cx="8321718" cy="2574518"/>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4160858"/>
                <a:gridCol w="4160858"/>
              </a:tblGrid>
              <a:tr h="860958">
                <a:tc>
                  <a:txBody>
                    <a:bodyPr/>
                    <a:lstStyle/>
                    <a:p>
                      <a:pPr defTabSz="914400">
                        <a:defRPr b="0" sz="1800">
                          <a:solidFill>
                            <a:srgbClr val="000000"/>
                          </a:solidFill>
                        </a:defRPr>
                      </a:pPr>
                      <a:r>
                        <a:rPr b="1" sz="3600">
                          <a:solidFill>
                            <a:srgbClr val="FFFFFF"/>
                          </a:solidFill>
                          <a:sym typeface="Helvetica"/>
                        </a:rPr>
                        <a:t>Load</a:t>
                      </a:r>
                    </a:p>
                  </a:txBody>
                  <a:tcPr marL="50800" marR="50800" marT="50800" marB="50800" anchor="ctr" anchorCtr="0" horzOverflow="overflow"/>
                </a:tc>
                <a:tc>
                  <a:txBody>
                    <a:bodyPr/>
                    <a:lstStyle/>
                    <a:p>
                      <a:pPr defTabSz="914400">
                        <a:defRPr b="0" sz="1800">
                          <a:solidFill>
                            <a:srgbClr val="000000"/>
                          </a:solidFill>
                        </a:defRPr>
                      </a:pPr>
                      <a:r>
                        <a:rPr b="1" sz="3600">
                          <a:solidFill>
                            <a:srgbClr val="FFFFFF"/>
                          </a:solidFill>
                          <a:sym typeface="Helvetica"/>
                        </a:rPr>
                        <a:t>Containers</a:t>
                      </a:r>
                    </a:p>
                  </a:txBody>
                  <a:tcPr marL="50800" marR="50800" marT="50800" marB="50800" anchor="ctr" anchorCtr="0" horzOverflow="overflow"/>
                </a:tc>
              </a:tr>
              <a:tr h="860958">
                <a:tc>
                  <a:txBody>
                    <a:bodyPr/>
                    <a:lstStyle/>
                    <a:p>
                      <a:pPr defTabSz="914400">
                        <a:defRPr sz="1800"/>
                      </a:pPr>
                      <a:r>
                        <a:rPr sz="3600"/>
                        <a:t>Normal</a:t>
                      </a:r>
                    </a:p>
                  </a:txBody>
                  <a:tcPr marL="50800" marR="50800" marT="50800" marB="50800" anchor="ctr" anchorCtr="0" horzOverflow="overflow"/>
                </a:tc>
                <a:tc>
                  <a:txBody>
                    <a:bodyPr/>
                    <a:lstStyle/>
                    <a:p>
                      <a:pPr defTabSz="914400">
                        <a:defRPr sz="1800"/>
                      </a:pPr>
                      <a:r>
                        <a:rPr sz="3600"/>
                        <a:t>400</a:t>
                      </a:r>
                    </a:p>
                  </a:txBody>
                  <a:tcPr marL="50800" marR="50800" marT="50800" marB="50800" anchor="ctr" anchorCtr="0" horzOverflow="overflow"/>
                </a:tc>
              </a:tr>
              <a:tr h="852599">
                <a:tc>
                  <a:txBody>
                    <a:bodyPr/>
                    <a:lstStyle/>
                    <a:p>
                      <a:pPr defTabSz="914400">
                        <a:defRPr sz="1800"/>
                      </a:pPr>
                      <a:r>
                        <a:rPr sz="3600"/>
                        <a:t>Peak</a:t>
                      </a:r>
                    </a:p>
                  </a:txBody>
                  <a:tcPr marL="50800" marR="50800" marT="50800" marB="50800" anchor="ctr" anchorCtr="0" horzOverflow="overflow"/>
                </a:tc>
                <a:tc>
                  <a:txBody>
                    <a:bodyPr/>
                    <a:lstStyle/>
                    <a:p>
                      <a:pPr defTabSz="914400">
                        <a:defRPr sz="1800"/>
                      </a:pPr>
                      <a:r>
                        <a:rPr sz="3600"/>
                        <a:t>600</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048"/>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1053"/>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054"/>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055"/>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1060"/>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1056"/>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1057"/>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1058"/>
                                        </p:tgtEl>
                                        <p:attrNameLst>
                                          <p:attrName>style.visibility</p:attrName>
                                        </p:attrNameLst>
                                      </p:cBhvr>
                                      <p:to>
                                        <p:strVal val="visible"/>
                                      </p:to>
                                    </p:set>
                                  </p:childTnLst>
                                </p:cTn>
                              </p:par>
                            </p:childTnLst>
                          </p:cTn>
                        </p:par>
                        <p:par>
                          <p:cTn id="32" fill="hold">
                            <p:stCondLst>
                              <p:cond delay="0"/>
                            </p:stCondLst>
                            <p:childTnLst>
                              <p:par>
                                <p:cTn id="33" presetClass="entr" nodeType="afterEffect" presetSubtype="0" presetID="1" grpId="10" fill="hold">
                                  <p:stCondLst>
                                    <p:cond delay="0"/>
                                  </p:stCondLst>
                                  <p:iterate type="el" backwards="0">
                                    <p:tmAbs val="0"/>
                                  </p:iterate>
                                  <p:childTnLst>
                                    <p:set>
                                      <p:cBhvr>
                                        <p:cTn id="34" fill="hold"/>
                                        <p:tgtEl>
                                          <p:spTgt spid="10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1" fill="hold">
                                  <p:stCondLst>
                                    <p:cond delay="0"/>
                                  </p:stCondLst>
                                  <p:iterate type="el" backwards="0">
                                    <p:tmAbs val="0"/>
                                  </p:iterate>
                                  <p:childTnLst>
                                    <p:set>
                                      <p:cBhvr>
                                        <p:cTn id="38" fill="hold"/>
                                        <p:tgtEl>
                                          <p:spTgt spid="11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2" fill="hold">
                                  <p:stCondLst>
                                    <p:cond delay="0"/>
                                  </p:stCondLst>
                                  <p:iterate type="el" backwards="0">
                                    <p:tmAbs val="0"/>
                                  </p:iterate>
                                  <p:childTnLst>
                                    <p:set>
                                      <p:cBhvr>
                                        <p:cTn id="42" fill="hold"/>
                                        <p:tgtEl>
                                          <p:spTgt spid="1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55" grpId="5"/>
      <p:bldP build="whole" bldLvl="1" animBg="1" rev="0" advAuto="0" spid="1060" grpId="6"/>
      <p:bldP build="whole" bldLvl="1" animBg="1" rev="0" advAuto="0" spid="1059" grpId="10"/>
      <p:bldP build="whole" bldLvl="1" animBg="1" rev="0" advAuto="0" spid="1052" grpId="1"/>
      <p:bldP build="whole" bldLvl="1" animBg="1" rev="0" advAuto="0" spid="1057" grpId="8"/>
      <p:bldP build="whole" bldLvl="1" animBg="1" rev="0" advAuto="0" spid="1053" grpId="3"/>
      <p:bldP build="whole" bldLvl="1" animBg="1" rev="0" advAuto="0" spid="1056" grpId="7"/>
      <p:bldP build="whole" bldLvl="1" animBg="1" rev="0" advAuto="0" spid="1058" grpId="9"/>
      <p:bldP build="whole" bldLvl="1" animBg="1" rev="0" advAuto="0" spid="1048" grpId="2"/>
      <p:bldP build="whole" bldLvl="1" animBg="1" rev="0" advAuto="0" spid="1178" grpId="11"/>
      <p:bldP build="whole" bldLvl="1" animBg="1" rev="0" advAuto="0" spid="1054" grpId="4"/>
      <p:bldP build="whole" bldLvl="1" animBg="1" rev="0" advAuto="0" spid="1179" grpId="12"/>
    </p:bldLst>
  </p:timing>
</p:sld>
</file>

<file path=ppt/slides/slide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35" name="Slide Number"/>
          <p:cNvSpPr txBox="1"/>
          <p:nvPr>
            <p:ph type="sldNum" sz="quarter" idx="2"/>
          </p:nvPr>
        </p:nvSpPr>
        <p:spPr>
          <a:xfrm>
            <a:off x="23803099" y="12738258"/>
            <a:ext cx="238457"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6" name="Image" descr="Image"/>
          <p:cNvPicPr>
            <a:picLocks noChangeAspect="1"/>
          </p:cNvPicPr>
          <p:nvPr/>
        </p:nvPicPr>
        <p:blipFill>
          <a:blip r:embed="rId2">
            <a:extLst/>
          </a:blip>
          <a:stretch>
            <a:fillRect/>
          </a:stretch>
        </p:blipFill>
        <p:spPr>
          <a:xfrm>
            <a:off x="3048000" y="1143000"/>
            <a:ext cx="18288000" cy="11430000"/>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181" name="Kubernetes and Maven"/>
          <p:cNvSpPr txBox="1"/>
          <p:nvPr>
            <p:ph type="title"/>
          </p:nvPr>
        </p:nvSpPr>
        <p:spPr>
          <a:prstGeom prst="rect">
            <a:avLst/>
          </a:prstGeom>
        </p:spPr>
        <p:txBody>
          <a:bodyPr/>
          <a:lstStyle/>
          <a:p>
            <a:pPr/>
            <a:r>
              <a:t>Kubernetes and Maven</a:t>
            </a:r>
          </a:p>
        </p:txBody>
      </p:sp>
      <p:sp>
        <p:nvSpPr>
          <p:cNvPr id="1182" name="fabric8-maven-plugin…"/>
          <p:cNvSpPr txBox="1"/>
          <p:nvPr>
            <p:ph type="body" idx="1"/>
          </p:nvPr>
        </p:nvSpPr>
        <p:spPr>
          <a:prstGeom prst="rect">
            <a:avLst/>
          </a:prstGeom>
        </p:spPr>
        <p:txBody>
          <a:bodyPr/>
          <a:lstStyle/>
          <a:p>
            <a:pPr/>
            <a:r>
              <a:t>fabric8-maven-plugin</a:t>
            </a:r>
          </a:p>
          <a:p>
            <a:pPr/>
            <a:r>
              <a:t>Brings your Java applications to Kubernetes and OpenShift</a:t>
            </a:r>
          </a:p>
          <a:p>
            <a:pPr/>
            <a:r>
              <a:t>Build Docker images</a:t>
            </a:r>
          </a:p>
          <a:p>
            <a:pPr/>
            <a:r>
              <a:t>Creates Kubernetes and OpenShift resource descriptors</a:t>
            </a:r>
          </a:p>
          <a:p>
            <a:pPr/>
            <a:r>
              <a:t>Opinionated defaults, XML configuration as well</a:t>
            </a:r>
          </a:p>
          <a:p>
            <a:pPr/>
            <a:r>
              <a:t>Reference: </a:t>
            </a:r>
            <a:r>
              <a:rPr u="sng">
                <a:hlinkClick r:id="rId2" invalidUrl="" action="" tgtFrame="" tooltip="" history="1" highlightClick="0" endSnd="0"/>
              </a:rPr>
              <a:t>github.com/fabric8io/fabric8-maven-plugin</a:t>
            </a:r>
          </a:p>
        </p:txBody>
      </p:sp>
      <p:sp>
        <p:nvSpPr>
          <p:cNvPr id="1183" name="Slide Number"/>
          <p:cNvSpPr txBox="1"/>
          <p:nvPr>
            <p:ph type="sldNum" sz="quarter" idx="2"/>
          </p:nvPr>
        </p:nvSpPr>
        <p:spPr>
          <a:xfrm>
            <a:off x="23805591" y="12738100"/>
            <a:ext cx="238456"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84" name="https://github.com/arun-gupta/kubernetes-java-sample/tree/master/maven"/>
          <p:cNvSpPr txBox="1"/>
          <p:nvPr/>
        </p:nvSpPr>
        <p:spPr>
          <a:xfrm>
            <a:off x="5667540" y="13198061"/>
            <a:ext cx="1269111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https://github.com/arun-gupta/kubernetes-java-sample/tree/master/maven</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87" name="Image" descr="Image"/>
          <p:cNvPicPr>
            <a:picLocks noChangeAspect="1"/>
          </p:cNvPicPr>
          <p:nvPr/>
        </p:nvPicPr>
        <p:blipFill>
          <a:blip r:embed="rId2">
            <a:extLst/>
          </a:blip>
          <a:stretch>
            <a:fillRect/>
          </a:stretch>
        </p:blipFill>
        <p:spPr>
          <a:xfrm>
            <a:off x="8404210" y="580433"/>
            <a:ext cx="8654075" cy="12555134"/>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9" name="References"/>
          <p:cNvSpPr txBox="1"/>
          <p:nvPr>
            <p:ph type="title"/>
          </p:nvPr>
        </p:nvSpPr>
        <p:spPr>
          <a:prstGeom prst="rect">
            <a:avLst/>
          </a:prstGeom>
        </p:spPr>
        <p:txBody>
          <a:bodyPr/>
          <a:lstStyle/>
          <a:p>
            <a:pPr/>
            <a:r>
              <a:t>References</a:t>
            </a:r>
          </a:p>
        </p:txBody>
      </p:sp>
      <p:sp>
        <p:nvSpPr>
          <p:cNvPr id="1190" name="kubernetes.io…"/>
          <p:cNvSpPr txBox="1"/>
          <p:nvPr>
            <p:ph type="body" idx="1"/>
          </p:nvPr>
        </p:nvSpPr>
        <p:spPr>
          <a:prstGeom prst="rect">
            <a:avLst/>
          </a:prstGeom>
        </p:spPr>
        <p:txBody>
          <a:bodyPr/>
          <a:lstStyle/>
          <a:p>
            <a:pPr/>
            <a:r>
              <a:rPr u="sng">
                <a:hlinkClick r:id="rId2" invalidUrl="" action="" tgtFrame="" tooltip="" history="1" highlightClick="0" endSnd="0"/>
              </a:rPr>
              <a:t>kubernetes.io</a:t>
            </a:r>
          </a:p>
          <a:p>
            <a:pPr/>
            <a:r>
              <a:rPr u="sng">
                <a:hlinkClick r:id="rId3" invalidUrl="" action="" tgtFrame="" tooltip="" history="1" highlightClick="0" endSnd="0"/>
              </a:rPr>
              <a:t>github.com/arun-gupta/kubernetes-java-sample</a:t>
            </a:r>
          </a:p>
        </p:txBody>
      </p:sp>
      <p:sp>
        <p:nvSpPr>
          <p:cNvPr id="11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38" name="Master High Availability"/>
          <p:cNvSpPr txBox="1"/>
          <p:nvPr>
            <p:ph type="title"/>
          </p:nvPr>
        </p:nvSpPr>
        <p:spPr>
          <a:prstGeom prst="rect">
            <a:avLst/>
          </a:prstGeom>
        </p:spPr>
        <p:txBody>
          <a:bodyPr/>
          <a:lstStyle/>
          <a:p>
            <a:pPr/>
            <a:r>
              <a:t>Master High Availability</a:t>
            </a:r>
          </a:p>
        </p:txBody>
      </p:sp>
      <p:sp>
        <p:nvSpPr>
          <p:cNvPr id="239" name="Hack by running a podmaster utility…"/>
          <p:cNvSpPr txBox="1"/>
          <p:nvPr>
            <p:ph type="body" idx="1"/>
          </p:nvPr>
        </p:nvSpPr>
        <p:spPr>
          <a:prstGeom prst="rect">
            <a:avLst/>
          </a:prstGeom>
        </p:spPr>
        <p:txBody>
          <a:bodyPr/>
          <a:lstStyle/>
          <a:p>
            <a:pPr/>
            <a:r>
              <a:t>Hack by running a </a:t>
            </a:r>
            <a:r>
              <a:rPr>
                <a:latin typeface="Courier"/>
                <a:ea typeface="Courier"/>
                <a:cs typeface="Courier"/>
                <a:sym typeface="Courier"/>
              </a:rPr>
              <a:t>podmaster</a:t>
            </a:r>
            <a:r>
              <a:t> utility</a:t>
            </a:r>
          </a:p>
          <a:p>
            <a:pPr/>
            <a:r>
              <a:t>Proposal</a:t>
            </a:r>
          </a:p>
          <a:p>
            <a:pPr lvl="1" marL="1172307" indent="-537307">
              <a:defRPr sz="4400"/>
            </a:pPr>
            <a:r>
              <a:t>Hot Standby</a:t>
            </a:r>
          </a:p>
          <a:p>
            <a:pPr lvl="1" marL="1172307" indent="-537307">
              <a:defRPr sz="4400"/>
            </a:pPr>
            <a:r>
              <a:t>Warm Standby</a:t>
            </a:r>
          </a:p>
          <a:p>
            <a:pPr lvl="1" marL="1172307" indent="-537307">
              <a:defRPr sz="4400"/>
            </a:pPr>
            <a:r>
              <a:t>Active-Active (Load Balanced)</a:t>
            </a:r>
          </a:p>
        </p:txBody>
      </p:sp>
      <p:sp>
        <p:nvSpPr>
          <p:cNvPr id="240" name="Slide Number"/>
          <p:cNvSpPr txBox="1"/>
          <p:nvPr>
            <p:ph type="sldNum" sz="quarter" idx="2"/>
          </p:nvPr>
        </p:nvSpPr>
        <p:spPr>
          <a:xfrm>
            <a:off x="23805591" y="12738100"/>
            <a:ext cx="238456"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1" name="http://kubernetes.io/v1.1/docs/proposals/high-availability.html"/>
          <p:cNvSpPr txBox="1"/>
          <p:nvPr/>
        </p:nvSpPr>
        <p:spPr>
          <a:xfrm>
            <a:off x="7420117" y="13205420"/>
            <a:ext cx="9865234" cy="57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584200">
              <a:defRPr sz="2800" u="sng">
                <a:hlinkClick r:id="rId2" invalidUrl="" action="" tgtFrame="" tooltip="" history="1" highlightClick="0" endSnd="0"/>
              </a:defRPr>
            </a:lvl1pPr>
          </a:lstStyle>
          <a:p>
            <a:pPr>
              <a:defRPr u="none"/>
            </a:pPr>
            <a:r>
              <a:rPr u="sng">
                <a:hlinkClick r:id="rId2" invalidUrl="" action="" tgtFrame="" tooltip="" history="1" highlightClick="0" endSnd="0"/>
              </a:rPr>
              <a:t>http://kubernetes.io/v1.1/docs/proposals/high-availability.html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3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39"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kubectl"/>
          <p:cNvSpPr txBox="1"/>
          <p:nvPr>
            <p:ph type="title"/>
          </p:nvPr>
        </p:nvSpPr>
        <p:spPr>
          <a:prstGeom prst="rect">
            <a:avLst/>
          </a:prstGeom>
        </p:spPr>
        <p:txBody>
          <a:bodyPr/>
          <a:lstStyle/>
          <a:p>
            <a:pPr/>
            <a:r>
              <a:t>kubectl</a:t>
            </a:r>
          </a:p>
        </p:txBody>
      </p:sp>
      <p:sp>
        <p:nvSpPr>
          <p:cNvPr id="244" name="Controls the Kubernetes cluster manager…"/>
          <p:cNvSpPr txBox="1"/>
          <p:nvPr>
            <p:ph type="body" idx="1"/>
          </p:nvPr>
        </p:nvSpPr>
        <p:spPr>
          <a:prstGeom prst="rect">
            <a:avLst/>
          </a:prstGeom>
        </p:spPr>
        <p:txBody>
          <a:bodyPr/>
          <a:lstStyle/>
          <a:p>
            <a:pPr/>
            <a:r>
              <a:t>Controls the Kubernetes cluster manager</a:t>
            </a:r>
          </a:p>
          <a:p>
            <a:pPr/>
            <a:r>
              <a:t>CRUD Kubernetes resources</a:t>
            </a:r>
            <a:endParaRPr>
              <a:latin typeface="Helvetica"/>
              <a:ea typeface="Helvetica"/>
              <a:cs typeface="Helvetica"/>
              <a:sym typeface="Helvetica"/>
            </a:endParaRPr>
          </a:p>
          <a:p>
            <a:pPr lvl="1"/>
            <a:r>
              <a:rPr>
                <a:latin typeface="Courier"/>
                <a:ea typeface="Courier"/>
                <a:cs typeface="Courier"/>
                <a:sym typeface="Courier"/>
              </a:rPr>
              <a:t>create</a:t>
            </a:r>
            <a:r>
              <a:t>, </a:t>
            </a:r>
            <a:r>
              <a:rPr>
                <a:latin typeface="Courier"/>
                <a:ea typeface="Courier"/>
                <a:cs typeface="Courier"/>
                <a:sym typeface="Courier"/>
              </a:rPr>
              <a:t>get</a:t>
            </a:r>
            <a:r>
              <a:t>, </a:t>
            </a:r>
            <a:r>
              <a:rPr>
                <a:latin typeface="Courier"/>
                <a:ea typeface="Courier"/>
                <a:cs typeface="Courier"/>
                <a:sym typeface="Courier"/>
              </a:rPr>
              <a:t>describe</a:t>
            </a:r>
            <a:r>
              <a:t>, </a:t>
            </a:r>
            <a:r>
              <a:rPr>
                <a:latin typeface="Courier"/>
                <a:ea typeface="Courier"/>
                <a:cs typeface="Courier"/>
                <a:sym typeface="Courier"/>
              </a:rPr>
              <a:t>delete</a:t>
            </a:r>
            <a:r>
              <a:rPr>
                <a:latin typeface="Helvetica"/>
                <a:ea typeface="Helvetica"/>
                <a:cs typeface="Helvetica"/>
                <a:sym typeface="Helvetica"/>
              </a:rPr>
              <a:t>, …</a:t>
            </a:r>
            <a:endParaRPr>
              <a:latin typeface="Helvetica"/>
              <a:ea typeface="Helvetica"/>
              <a:cs typeface="Helvetica"/>
              <a:sym typeface="Helvetica"/>
            </a:endParaRPr>
          </a:p>
          <a:p>
            <a:pPr lvl="1">
              <a:defRPr>
                <a:latin typeface="Courier"/>
                <a:ea typeface="Courier"/>
                <a:cs typeface="Courier"/>
                <a:sym typeface="Courier"/>
              </a:defRPr>
            </a:pPr>
            <a:r>
              <a:t>kubectl create -f &lt;filename&gt;</a:t>
            </a:r>
          </a:p>
          <a:p>
            <a:pPr/>
            <a:r>
              <a:rPr>
                <a:latin typeface="Courier"/>
                <a:ea typeface="Courier"/>
                <a:cs typeface="Courier"/>
                <a:sym typeface="Courier"/>
              </a:rPr>
              <a:t>kubectl get nodes</a:t>
            </a:r>
            <a:r>
              <a:rPr>
                <a:latin typeface="Helvetica"/>
                <a:ea typeface="Helvetica"/>
                <a:cs typeface="Helvetica"/>
                <a:sym typeface="Helvetica"/>
              </a:rPr>
              <a:t> or </a:t>
            </a:r>
            <a:r>
              <a:rPr>
                <a:latin typeface="Courier"/>
                <a:ea typeface="Courier"/>
                <a:cs typeface="Courier"/>
                <a:sym typeface="Courier"/>
              </a:rPr>
              <a:t>pods</a:t>
            </a:r>
          </a:p>
          <a:p>
            <a:pPr>
              <a:defRPr>
                <a:latin typeface="Courier"/>
                <a:ea typeface="Courier"/>
                <a:cs typeface="Courier"/>
                <a:sym typeface="Courier"/>
              </a:defRPr>
            </a:pPr>
            <a:r>
              <a:t>kubectl scale —replicas=3 rc/&lt;name&gt;</a:t>
            </a:r>
          </a:p>
        </p:txBody>
      </p:sp>
      <p:sp>
        <p:nvSpPr>
          <p:cNvPr id="245" name="Slide Number"/>
          <p:cNvSpPr txBox="1"/>
          <p:nvPr>
            <p:ph type="sldNum" sz="quarter" idx="2"/>
          </p:nvPr>
        </p:nvSpPr>
        <p:spPr>
          <a:xfrm>
            <a:off x="23811179" y="12738100"/>
            <a:ext cx="227280"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4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4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4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4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4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44" grpId="1"/>
    </p:bldLst>
  </p:timing>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